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30"/>
  </p:notesMasterIdLst>
  <p:sldIdLst>
    <p:sldId id="256" r:id="rId2"/>
    <p:sldId id="291" r:id="rId3"/>
    <p:sldId id="354" r:id="rId4"/>
    <p:sldId id="273" r:id="rId5"/>
    <p:sldId id="345" r:id="rId6"/>
    <p:sldId id="346" r:id="rId7"/>
    <p:sldId id="294" r:id="rId8"/>
    <p:sldId id="330" r:id="rId9"/>
    <p:sldId id="331" r:id="rId10"/>
    <p:sldId id="332" r:id="rId11"/>
    <p:sldId id="333" r:id="rId12"/>
    <p:sldId id="334" r:id="rId13"/>
    <p:sldId id="327" r:id="rId14"/>
    <p:sldId id="296" r:id="rId15"/>
    <p:sldId id="309" r:id="rId16"/>
    <p:sldId id="310" r:id="rId17"/>
    <p:sldId id="311" r:id="rId18"/>
    <p:sldId id="312" r:id="rId19"/>
    <p:sldId id="357" r:id="rId20"/>
    <p:sldId id="359" r:id="rId21"/>
    <p:sldId id="360" r:id="rId22"/>
    <p:sldId id="361" r:id="rId23"/>
    <p:sldId id="362" r:id="rId24"/>
    <p:sldId id="364" r:id="rId25"/>
    <p:sldId id="365" r:id="rId26"/>
    <p:sldId id="366" r:id="rId27"/>
    <p:sldId id="367" r:id="rId28"/>
    <p:sldId id="293" r:id="rId29"/>
  </p:sldIdLst>
  <p:sldSz cx="12192000" cy="6858000"/>
  <p:notesSz cx="6797675" cy="987425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FFCC"/>
    <a:srgbClr val="FF33CC"/>
    <a:srgbClr val="CC00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61" autoAdjust="0"/>
    <p:restoredTop sz="90586" autoAdjust="0"/>
  </p:normalViewPr>
  <p:slideViewPr>
    <p:cSldViewPr snapToGrid="0">
      <p:cViewPr varScale="1">
        <p:scale>
          <a:sx n="79" d="100"/>
          <a:sy n="79" d="100"/>
        </p:scale>
        <p:origin x="1061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E5647-A3FE-4B63-8E4A-FDD64C971B4B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4A2335-335C-4FFB-937A-875667564548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0406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3907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1223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5455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7503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06625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0130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83890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7191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42684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8533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26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2889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91684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27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4474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BARCELONA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d’Enginyeria de Barcelona Est. EEBE (Barcelona / Sant Adrià de Besòs)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Politècnica Superior d’Edificació de Barcelona. EPSEB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Tècnica Superior d’Arquitectura de Barcelona. ETSAB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Tècnica Superior d’Enginyers de Camins, Canals i Ports de Barcelona. ETSECCPB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Tècnica Superior d’Enginyeria Industrial de Barcelona. ETSEIB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Tècnica Superior d’Enginyeria de Telecomunicació de Barcelona. ETSETB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Facultat d’Informàtica de Barcelona. FIB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Facultat de Matemàtiques i Estadística. FME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Facultat de Nàutica de Barcelona. FNB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Centre de Formació Interdisciplinària Superior. CFIS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Politècnica Superior d’Enginyeria de Manresa. EPSEM</a:t>
            </a:r>
          </a:p>
          <a:p>
            <a:endParaRPr lang="es-E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ca-ES" sz="1200" dirty="0" smtClean="0">
                <a:solidFill>
                  <a:srgbClr val="0070C0"/>
                </a:solidFill>
                <a:latin typeface="Impact" panose="020B0806030902050204" pitchFamily="34" charset="0"/>
              </a:rPr>
              <a:t>CASTELLDEFELS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d’Enginyeria de Telecomunicació i Aeroespacial de Castelldefels. EETAC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Superior d’Agricultura de Barcelona. ESAB</a:t>
            </a:r>
          </a:p>
          <a:p>
            <a:endParaRPr lang="es-E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MANRESA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Politècnica Superior d’Enginyeria de Manresa. EPSEM</a:t>
            </a:r>
          </a:p>
          <a:p>
            <a:endParaRPr lang="ca-E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ca-ES" dirty="0" smtClean="0">
                <a:solidFill>
                  <a:srgbClr val="0070C0"/>
                </a:solidFill>
                <a:latin typeface="Impact" panose="020B0806030902050204" pitchFamily="34" charset="0"/>
              </a:rPr>
              <a:t>SANT CUGAT DEL VALLÈS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Tècnica Superior d’Arquitectura del Vallès. ETSAV</a:t>
            </a:r>
          </a:p>
          <a:p>
            <a:endParaRPr lang="es-E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s-E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ca-ES" sz="1200" dirty="0" smtClean="0">
                <a:solidFill>
                  <a:srgbClr val="0070C0"/>
                </a:solidFill>
                <a:latin typeface="Impact" panose="020B0806030902050204" pitchFamily="34" charset="0"/>
              </a:rPr>
              <a:t>TERRASSA</a:t>
            </a:r>
            <a:endParaRPr lang="es-E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Superior d’Enginyeries Industrial, Aeroespacial i Audiovisual de Terrassa. ESEIAAT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Facultat d’Òptica i Optometria de Terrassa. FOOT</a:t>
            </a: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Centre de la Imatge i la Tecnologia </a:t>
            </a:r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Multimèdia. CITM</a:t>
            </a:r>
          </a:p>
          <a:p>
            <a:endParaRPr lang="ca-E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ca-ES" dirty="0" smtClean="0">
                <a:solidFill>
                  <a:srgbClr val="0070C0"/>
                </a:solidFill>
                <a:latin typeface="Impact" panose="020B0806030902050204" pitchFamily="34" charset="0"/>
              </a:rPr>
              <a:t>VILANOVA I LA GELTRÚ</a:t>
            </a:r>
          </a:p>
          <a:p>
            <a:r>
              <a:rPr lang="ca-E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Escola Politècnica Superior d’Enginyeria 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 Vilanova i la Geltrú. EPSEVG</a:t>
            </a:r>
          </a:p>
          <a:p>
            <a:endParaRPr lang="ca-ES" dirty="0" smtClean="0">
              <a:solidFill>
                <a:srgbClr val="0070C0"/>
              </a:solidFill>
              <a:latin typeface="Impact" panose="020B0806030902050204" pitchFamily="34" charset="0"/>
            </a:endParaRPr>
          </a:p>
          <a:p>
            <a:endParaRPr lang="es-E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ca-ES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9168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1065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5631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3210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84737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80529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A2335-335C-4FFB-937A-875667564548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186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ca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F9197-9C36-4C01-B78D-5D99E49B8EE2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D3B1-EEFF-4FAA-92B0-E0688FA7EF4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8403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F9197-9C36-4C01-B78D-5D99E49B8EE2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D3B1-EEFF-4FAA-92B0-E0688FA7EF4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5943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F9197-9C36-4C01-B78D-5D99E49B8EE2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D3B1-EEFF-4FAA-92B0-E0688FA7EF4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7246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F9197-9C36-4C01-B78D-5D99E49B8EE2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D3B1-EEFF-4FAA-92B0-E0688FA7EF4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6198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F9197-9C36-4C01-B78D-5D99E49B8EE2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D3B1-EEFF-4FAA-92B0-E0688FA7EF4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2288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F9197-9C36-4C01-B78D-5D99E49B8EE2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D3B1-EEFF-4FAA-92B0-E0688FA7EF4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70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F9197-9C36-4C01-B78D-5D99E49B8EE2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D3B1-EEFF-4FAA-92B0-E0688FA7EF4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0310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F9197-9C36-4C01-B78D-5D99E49B8EE2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D3B1-EEFF-4FAA-92B0-E0688FA7EF4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0574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F9197-9C36-4C01-B78D-5D99E49B8EE2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D3B1-EEFF-4FAA-92B0-E0688FA7EF4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86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F9197-9C36-4C01-B78D-5D99E49B8EE2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D3B1-EEFF-4FAA-92B0-E0688FA7EF4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0759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a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F9197-9C36-4C01-B78D-5D99E49B8EE2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D3B1-EEFF-4FAA-92B0-E0688FA7EF4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1617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F9197-9C36-4C01-B78D-5D99E49B8EE2}" type="datetimeFigureOut">
              <a:rPr lang="es-ES" smtClean="0"/>
              <a:t>10/09/2019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DD3B1-EEFF-4FAA-92B0-E0688FA7EF4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6411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pc.edu/identitatdigital/ca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jpg"/><Relationship Id="rId7" Type="http://schemas.openxmlformats.org/officeDocument/2006/relationships/hyperlink" Target="mailto:Oficina.mobilitat.internacional@upc.edu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incoming.etseib@upc.edu" TargetMode="External"/><Relationship Id="rId5" Type="http://schemas.openxmlformats.org/officeDocument/2006/relationships/hyperlink" Target="https://etseib.upc.edu/en/mobility-students/do-you-want-to-come/upon-arrival" TargetMode="External"/><Relationship Id="rId10" Type="http://schemas.openxmlformats.org/officeDocument/2006/relationships/image" Target="../media/image33.png"/><Relationship Id="rId4" Type="http://schemas.openxmlformats.org/officeDocument/2006/relationships/image" Target="../media/image8.png"/><Relationship Id="rId9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hyperlink" Target="https://serveistic.upc.edu/ca/wifiupc/documentacio/assistent-de-configuracio-per-eduroam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info@esn-upc.org" TargetMode="External"/><Relationship Id="rId5" Type="http://schemas.openxmlformats.org/officeDocument/2006/relationships/hyperlink" Target="https://www.upc.edu/sri/en/students/students-mobility-office/international-students/before-coming-to-upc/accommodation" TargetMode="Externa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incoming.etseib@upc.edu" TargetMode="Externa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v.upc.edu/contents/upc-university-gobal-outlook?set_language=en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9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322" y="2435343"/>
            <a:ext cx="7620000" cy="3133725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4371832" y="5650503"/>
            <a:ext cx="706499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100" dirty="0" smtClean="0">
                <a:solidFill>
                  <a:srgbClr val="0070C0"/>
                </a:solidFill>
                <a:latin typeface="Impact" panose="020B0806030902050204" pitchFamily="34" charset="0"/>
              </a:rPr>
              <a:t>(</a:t>
            </a:r>
            <a:r>
              <a:rPr lang="es-ES" sz="21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Escola</a:t>
            </a:r>
            <a:r>
              <a:rPr lang="es-ES" sz="21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r>
              <a:rPr lang="es-ES" sz="21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Tècnica</a:t>
            </a:r>
            <a:r>
              <a:rPr lang="es-ES" sz="21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Superior </a:t>
            </a:r>
            <a:r>
              <a:rPr lang="es-ES" sz="21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d’Enginyeria</a:t>
            </a:r>
            <a:r>
              <a:rPr lang="es-ES" sz="21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Industrial de Barcelona)</a:t>
            </a:r>
            <a:endParaRPr lang="ca-ES" sz="2100" dirty="0"/>
          </a:p>
        </p:txBody>
      </p:sp>
    </p:spTree>
    <p:extLst>
      <p:ext uri="{BB962C8B-B14F-4D97-AF65-F5344CB8AC3E}">
        <p14:creationId xmlns:p14="http://schemas.microsoft.com/office/powerpoint/2010/main" val="46894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24"/>
    </mc:Choice>
    <mc:Fallback xmlns="">
      <p:transition spd="slow" advTm="18424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12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3" t="7068" r="13779" b="10529"/>
          <a:stretch/>
        </p:blipFill>
        <p:spPr>
          <a:xfrm>
            <a:off x="7944592" y="0"/>
            <a:ext cx="4247407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ETSEIB 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Research</a:t>
            </a: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838198" y="1513099"/>
            <a:ext cx="8911444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ca-ES" sz="2400" b="1" dirty="0" err="1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Research</a:t>
            </a:r>
            <a:r>
              <a:rPr lang="ca-E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a-E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Centres 1 (11</a:t>
            </a:r>
            <a:r>
              <a:rPr lang="ca-E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):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CDEI: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Industrial Equipment Design Centre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CDIF: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Industrial Diagnosis and Fluid dynamics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CEBIM: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Molecular Biotechnology Centre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CERC: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Refrigeration and Air Conditioning Experimental Centre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CERPIE: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Improvement and Business Innovation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CERTEC: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Technologic Risk Study </a:t>
            </a: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Centre</a:t>
            </a:r>
          </a:p>
          <a:p>
            <a:pPr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CIEFMA: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Structural Integrity and Materials’ Reliability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endParaRPr lang="en-US" sz="1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ES" sz="3200" dirty="0" smtClean="0"/>
          </a:p>
          <a:p>
            <a:endParaRPr lang="es-ES" sz="3200" dirty="0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627" y="4888878"/>
            <a:ext cx="1226883" cy="120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1" y="4926023"/>
            <a:ext cx="1391975" cy="11944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343"/>
          <a:stretch/>
        </p:blipFill>
        <p:spPr bwMode="auto">
          <a:xfrm>
            <a:off x="4594308" y="4926023"/>
            <a:ext cx="1056087" cy="1165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91" y="4926023"/>
            <a:ext cx="1519941" cy="1165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448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12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3" t="7068" r="13778" b="10529"/>
          <a:stretch/>
        </p:blipFill>
        <p:spPr>
          <a:xfrm>
            <a:off x="7006442" y="0"/>
            <a:ext cx="5185557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ETSEIB 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Research</a:t>
            </a: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838198" y="1513099"/>
            <a:ext cx="8376871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ca-ES" sz="2400" b="1" dirty="0" err="1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Research</a:t>
            </a:r>
            <a:r>
              <a:rPr lang="ca-E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a-E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Centres 2 (11</a:t>
            </a:r>
            <a:r>
              <a:rPr lang="ca-E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):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CIM</a:t>
            </a: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Computer Integrated Manufacturing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CITCEA: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Technological Innovation in Static Converters and Actuators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CREB: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Biomedical Engineering Research Centre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CREMIT: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Machinery and Thermal Installations Research Centre</a:t>
            </a:r>
          </a:p>
          <a:p>
            <a:pPr marL="0" indent="0">
              <a:buNone/>
            </a:pPr>
            <a:endParaRPr lang="es-ES" sz="3200" dirty="0" smtClean="0"/>
          </a:p>
          <a:p>
            <a:endParaRPr lang="es-ES" sz="3200" dirty="0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72" y="4065752"/>
            <a:ext cx="1769848" cy="19431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489" y="4065752"/>
            <a:ext cx="1123630" cy="19435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7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662" y="4065751"/>
            <a:ext cx="966989" cy="19482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91" t="7068" r="13778" b="10529"/>
          <a:stretch/>
        </p:blipFill>
        <p:spPr>
          <a:xfrm>
            <a:off x="7065818" y="0"/>
            <a:ext cx="5126181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ETSEIB 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Research</a:t>
            </a: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838198" y="1513099"/>
            <a:ext cx="7688285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ca-ES" sz="2400" b="1" dirty="0" err="1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Laboratories</a:t>
            </a:r>
            <a:r>
              <a:rPr lang="ca-E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a-E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(3)</a:t>
            </a:r>
            <a:endParaRPr lang="ca-ES" sz="2400" b="1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LCEM</a:t>
            </a: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Mechanics Engineering Common Laboratory</a:t>
            </a:r>
          </a:p>
          <a:p>
            <a:pPr>
              <a:lnSpc>
                <a:spcPct val="200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LCMA</a:t>
            </a: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Environment Laboratory Centre</a:t>
            </a:r>
          </a:p>
          <a:p>
            <a:pPr>
              <a:lnSpc>
                <a:spcPct val="200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LERMA</a:t>
            </a: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Materials Strength and Elasticity </a:t>
            </a: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Laboratory</a:t>
            </a:r>
            <a:endParaRPr lang="es-ES" sz="3200" dirty="0" smtClean="0"/>
          </a:p>
          <a:p>
            <a:endParaRPr lang="es-ES" sz="3200" dirty="0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490" y="4271962"/>
            <a:ext cx="1963377" cy="14400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789" y="4298950"/>
            <a:ext cx="1954178" cy="14130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31"/>
          <a:stretch/>
        </p:blipFill>
        <p:spPr bwMode="auto">
          <a:xfrm>
            <a:off x="5302091" y="4298950"/>
            <a:ext cx="1906234" cy="14130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141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16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5098" r="79934"/>
          <a:stretch/>
        </p:blipFill>
        <p:spPr>
          <a:xfrm rot="10800000">
            <a:off x="9535885" y="4625"/>
            <a:ext cx="26681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ETSEIB 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Facilities</a:t>
            </a: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>
            <a:off x="870547" y="4929724"/>
            <a:ext cx="58252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000" dirty="0" err="1"/>
              <a:t>Created</a:t>
            </a:r>
            <a:r>
              <a:rPr lang="ca-ES" sz="2000" dirty="0"/>
              <a:t> in </a:t>
            </a:r>
            <a:r>
              <a:rPr lang="ca-ES" sz="2000" dirty="0" smtClean="0">
                <a:latin typeface="Impact" panose="020B0806030902050204" pitchFamily="34" charset="0"/>
              </a:rPr>
              <a:t>1851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2000" dirty="0" err="1"/>
              <a:t>Located</a:t>
            </a:r>
            <a:r>
              <a:rPr lang="es-ES_tradnl" altLang="es-ES" sz="2000" dirty="0"/>
              <a:t> at </a:t>
            </a:r>
            <a:r>
              <a:rPr lang="es-ES_tradnl" altLang="es-ES" sz="2000" dirty="0" err="1"/>
              <a:t>the</a:t>
            </a:r>
            <a:r>
              <a:rPr lang="es-ES_tradnl" altLang="es-ES" sz="2000" dirty="0"/>
              <a:t> </a:t>
            </a:r>
            <a:r>
              <a:rPr lang="es-ES_tradnl" altLang="es-ES" sz="2000" dirty="0">
                <a:latin typeface="Impact" panose="020B0806030902050204" pitchFamily="34" charset="0"/>
              </a:rPr>
              <a:t>South Campus</a:t>
            </a:r>
            <a:r>
              <a:rPr lang="es-ES_tradnl" altLang="es-ES" sz="2000" dirty="0"/>
              <a:t> of </a:t>
            </a:r>
            <a:r>
              <a:rPr lang="es-ES_tradnl" altLang="es-ES" sz="2000" dirty="0" err="1"/>
              <a:t>the</a:t>
            </a:r>
            <a:r>
              <a:rPr lang="es-ES_tradnl" altLang="es-ES" sz="2000" dirty="0"/>
              <a:t> </a:t>
            </a:r>
            <a:r>
              <a:rPr lang="es-ES_tradnl" altLang="es-ES" sz="2000" dirty="0">
                <a:solidFill>
                  <a:srgbClr val="0070C0"/>
                </a:solidFill>
                <a:latin typeface="Impact" panose="020B0806030902050204" pitchFamily="34" charset="0"/>
              </a:rPr>
              <a:t>UPC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2000" dirty="0"/>
              <a:t>Surface </a:t>
            </a:r>
            <a:r>
              <a:rPr lang="es-ES_tradnl" altLang="es-ES" sz="2000" dirty="0">
                <a:latin typeface="Impact" panose="020B0806030902050204" pitchFamily="34" charset="0"/>
              </a:rPr>
              <a:t>47 000 m</a:t>
            </a:r>
            <a:r>
              <a:rPr lang="es-ES_tradnl" altLang="es-ES" sz="2000" baseline="30000" dirty="0">
                <a:latin typeface="Impact" panose="020B0806030902050204" pitchFamily="34" charset="0"/>
              </a:rPr>
              <a:t>2</a:t>
            </a:r>
            <a:endParaRPr lang="es-ES_tradnl" altLang="es-ES" sz="2000" dirty="0">
              <a:latin typeface="Impact" panose="020B0806030902050204" pitchFamily="34" charset="0"/>
            </a:endParaRPr>
          </a:p>
          <a:p>
            <a:endParaRPr lang="ca-ES" sz="2000" dirty="0">
              <a:latin typeface="Impact" panose="020B0806030902050204" pitchFamily="34" charset="0"/>
            </a:endParaRPr>
          </a:p>
        </p:txBody>
      </p:sp>
      <p:pic>
        <p:nvPicPr>
          <p:cNvPr id="15" name="Picture 1036" descr="IMG_0917 copi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26" y="1484738"/>
            <a:ext cx="5825268" cy="3322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Rectángulo redondeado"/>
          <p:cNvSpPr/>
          <p:nvPr/>
        </p:nvSpPr>
        <p:spPr>
          <a:xfrm>
            <a:off x="7121508" y="1364920"/>
            <a:ext cx="2307499" cy="400272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7242171" y="2908686"/>
            <a:ext cx="2044662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30 </a:t>
            </a:r>
            <a:r>
              <a:rPr lang="es-ES_tradnl" altLang="es-ES" sz="1500" b="1" dirty="0" err="1">
                <a:solidFill>
                  <a:schemeClr val="bg1"/>
                </a:solidFill>
                <a:latin typeface="+mn-lt"/>
              </a:rPr>
              <a:t>Laboratories</a:t>
            </a:r>
            <a:endParaRPr lang="es-ES_tradnl" altLang="es-ES" sz="1500" b="1" dirty="0">
              <a:solidFill>
                <a:schemeClr val="bg1"/>
              </a:solidFill>
              <a:latin typeface="+mn-l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6   </a:t>
            </a:r>
            <a:r>
              <a:rPr lang="es-ES_tradnl" altLang="es-ES" sz="1500" b="1" dirty="0" err="1">
                <a:solidFill>
                  <a:schemeClr val="bg1"/>
                </a:solidFill>
                <a:latin typeface="+mn-lt"/>
              </a:rPr>
              <a:t>Computer</a:t>
            </a: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s-ES_tradnl" altLang="es-ES" sz="1500" b="1" dirty="0" err="1">
                <a:solidFill>
                  <a:schemeClr val="bg1"/>
                </a:solidFill>
                <a:latin typeface="+mn-lt"/>
              </a:rPr>
              <a:t>rooms</a:t>
            </a:r>
            <a:endParaRPr lang="es-ES_tradnl" altLang="es-ES" sz="1500" b="1" dirty="0">
              <a:solidFill>
                <a:schemeClr val="bg1"/>
              </a:solidFill>
              <a:latin typeface="+mn-l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1   Library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1   </a:t>
            </a:r>
            <a:r>
              <a:rPr lang="es-ES_tradnl" altLang="es-ES" sz="1500" b="1" dirty="0" err="1">
                <a:solidFill>
                  <a:schemeClr val="bg1"/>
                </a:solidFill>
                <a:latin typeface="+mn-lt"/>
              </a:rPr>
              <a:t>Language</a:t>
            </a: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s-ES_tradnl" altLang="es-ES" sz="1500" b="1" dirty="0" err="1">
                <a:solidFill>
                  <a:schemeClr val="bg1"/>
                </a:solidFill>
                <a:latin typeface="+mn-lt"/>
              </a:rPr>
              <a:t>laboratory</a:t>
            </a:r>
            <a:endParaRPr lang="es-ES_tradnl" altLang="es-ES" sz="1500" b="1" dirty="0">
              <a:solidFill>
                <a:schemeClr val="bg1"/>
              </a:solidFill>
              <a:latin typeface="+mn-l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1   </a:t>
            </a:r>
            <a:r>
              <a:rPr lang="es-ES_tradnl" altLang="es-ES" sz="1500" b="1" dirty="0" err="1">
                <a:solidFill>
                  <a:schemeClr val="bg1"/>
                </a:solidFill>
                <a:latin typeface="+mn-lt"/>
              </a:rPr>
              <a:t>Gym</a:t>
            </a:r>
            <a:endParaRPr lang="es-ES_tradnl" altLang="es-ES" sz="15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7242359" y="1765699"/>
            <a:ext cx="179151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1   </a:t>
            </a:r>
            <a:r>
              <a:rPr lang="es-ES_tradnl" altLang="es-ES" sz="1500" b="1" dirty="0" err="1">
                <a:solidFill>
                  <a:schemeClr val="bg1"/>
                </a:solidFill>
                <a:latin typeface="+mn-lt"/>
              </a:rPr>
              <a:t>Conference</a:t>
            </a: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s-ES_tradnl" altLang="es-ES" sz="1500" b="1" dirty="0" err="1">
                <a:solidFill>
                  <a:schemeClr val="bg1"/>
                </a:solidFill>
                <a:latin typeface="+mn-lt"/>
              </a:rPr>
              <a:t>room</a:t>
            </a:r>
            <a:endParaRPr lang="es-ES_tradnl" altLang="es-ES" sz="1500" b="1" dirty="0">
              <a:solidFill>
                <a:schemeClr val="bg1"/>
              </a:solidFill>
              <a:latin typeface="+mn-l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2   </a:t>
            </a:r>
            <a:r>
              <a:rPr lang="es-ES_tradnl" altLang="es-ES" sz="1500" b="1" dirty="0" err="1">
                <a:solidFill>
                  <a:schemeClr val="bg1"/>
                </a:solidFill>
                <a:latin typeface="+mn-lt"/>
              </a:rPr>
              <a:t>Lecture</a:t>
            </a: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s-ES_tradnl" altLang="es-ES" sz="1500" b="1" dirty="0" err="1">
                <a:solidFill>
                  <a:schemeClr val="bg1"/>
                </a:solidFill>
                <a:latin typeface="+mn-lt"/>
              </a:rPr>
              <a:t>theatres</a:t>
            </a:r>
            <a:endParaRPr lang="es-ES_tradnl" altLang="es-ES" sz="1500" b="1" dirty="0">
              <a:solidFill>
                <a:schemeClr val="bg1"/>
              </a:solidFill>
              <a:latin typeface="+mn-l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38 </a:t>
            </a:r>
            <a:r>
              <a:rPr lang="es-ES_tradnl" altLang="es-ES" sz="1500" b="1" dirty="0" err="1">
                <a:solidFill>
                  <a:schemeClr val="bg1"/>
                </a:solidFill>
                <a:latin typeface="+mn-lt"/>
              </a:rPr>
              <a:t>Classrooms</a:t>
            </a:r>
            <a:endParaRPr lang="es-ES_tradnl" altLang="es-ES" sz="1500" b="1" dirty="0">
              <a:solidFill>
                <a:schemeClr val="bg1"/>
              </a:solidFill>
              <a:latin typeface="+mn-l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>
                <a:solidFill>
                  <a:schemeClr val="bg1"/>
                </a:solidFill>
                <a:latin typeface="+mn-lt"/>
              </a:rPr>
              <a:t>13 </a:t>
            </a:r>
            <a:r>
              <a:rPr lang="es-ES_tradnl" altLang="es-ES" sz="1500" b="1" dirty="0" err="1">
                <a:solidFill>
                  <a:schemeClr val="bg1"/>
                </a:solidFill>
                <a:latin typeface="+mn-lt"/>
              </a:rPr>
              <a:t>Seminars</a:t>
            </a:r>
            <a:endParaRPr lang="es-ES_tradnl" altLang="es-ES" sz="15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7162029" y="4262390"/>
            <a:ext cx="23074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 smtClean="0">
                <a:solidFill>
                  <a:srgbClr val="FFFF00"/>
                </a:solidFill>
                <a:latin typeface="+mn-lt"/>
              </a:rPr>
              <a:t>3.200 </a:t>
            </a:r>
            <a:r>
              <a:rPr lang="es-ES_tradnl" altLang="es-ES" sz="1500" b="1" dirty="0" err="1" smtClean="0">
                <a:solidFill>
                  <a:srgbClr val="FFFF00"/>
                </a:solidFill>
                <a:latin typeface="+mn-lt"/>
              </a:rPr>
              <a:t>Students</a:t>
            </a:r>
            <a:endParaRPr lang="es-ES_tradnl" altLang="es-ES" sz="1500" b="1" dirty="0" smtClean="0">
              <a:solidFill>
                <a:srgbClr val="FFFF00"/>
              </a:solidFill>
              <a:latin typeface="+mn-lt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 smtClean="0">
                <a:solidFill>
                  <a:srgbClr val="FFFF00"/>
                </a:solidFill>
                <a:latin typeface="+mn-lt"/>
              </a:rPr>
              <a:t>16 </a:t>
            </a:r>
            <a:r>
              <a:rPr lang="es-ES_tradnl" altLang="es-ES" sz="1500" b="1" dirty="0" err="1" smtClean="0">
                <a:solidFill>
                  <a:srgbClr val="FFFF00"/>
                </a:solidFill>
                <a:latin typeface="+mn-lt"/>
              </a:rPr>
              <a:t>Departments</a:t>
            </a:r>
            <a:endParaRPr lang="es-ES_tradnl" altLang="es-ES" sz="1500" b="1" dirty="0">
              <a:solidFill>
                <a:srgbClr val="FFFF00"/>
              </a:solidFill>
              <a:latin typeface="+mn-lt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 smtClean="0">
                <a:solidFill>
                  <a:srgbClr val="FFFF00"/>
                </a:solidFill>
                <a:latin typeface="+mn-lt"/>
              </a:rPr>
              <a:t>340 </a:t>
            </a:r>
            <a:r>
              <a:rPr lang="es-ES_tradnl" altLang="es-ES" sz="1500" b="1" dirty="0" err="1">
                <a:solidFill>
                  <a:srgbClr val="FFFF00"/>
                </a:solidFill>
                <a:latin typeface="+mn-lt"/>
              </a:rPr>
              <a:t>T</a:t>
            </a:r>
            <a:r>
              <a:rPr lang="es-ES_tradnl" altLang="es-ES" sz="1500" b="1" dirty="0" err="1" smtClean="0">
                <a:solidFill>
                  <a:srgbClr val="FFFF00"/>
                </a:solidFill>
                <a:latin typeface="+mn-lt"/>
              </a:rPr>
              <a:t>eaching</a:t>
            </a:r>
            <a:r>
              <a:rPr lang="es-ES_tradnl" altLang="es-ES" sz="1500" b="1" dirty="0" smtClean="0">
                <a:solidFill>
                  <a:srgbClr val="FFFF00"/>
                </a:solidFill>
                <a:latin typeface="+mn-lt"/>
              </a:rPr>
              <a:t> staff</a:t>
            </a:r>
            <a:endParaRPr lang="es-ES_tradnl" altLang="es-ES" sz="1500" b="1" dirty="0">
              <a:solidFill>
                <a:srgbClr val="FFFF00"/>
              </a:solidFill>
              <a:latin typeface="+mn-lt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s-ES_tradnl" altLang="es-ES" sz="1500" b="1" dirty="0" smtClean="0">
                <a:solidFill>
                  <a:srgbClr val="FFFF00"/>
                </a:solidFill>
                <a:latin typeface="+mn-lt"/>
              </a:rPr>
              <a:t>127 </a:t>
            </a:r>
            <a:r>
              <a:rPr lang="es-ES_tradnl" altLang="es-ES" sz="1500" b="1" dirty="0" err="1" smtClean="0">
                <a:solidFill>
                  <a:srgbClr val="FFFF00"/>
                </a:solidFill>
                <a:latin typeface="+mn-lt"/>
              </a:rPr>
              <a:t>Administrative</a:t>
            </a:r>
            <a:r>
              <a:rPr lang="es-ES_tradnl" altLang="es-ES" sz="1500" b="1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es-ES_tradnl" altLang="es-ES" sz="1500" b="1" dirty="0">
                <a:solidFill>
                  <a:srgbClr val="FFFF00"/>
                </a:solidFill>
                <a:latin typeface="+mn-lt"/>
              </a:rPr>
              <a:t>staff</a:t>
            </a:r>
          </a:p>
        </p:txBody>
      </p:sp>
    </p:spTree>
    <p:extLst>
      <p:ext uri="{BB962C8B-B14F-4D97-AF65-F5344CB8AC3E}">
        <p14:creationId xmlns:p14="http://schemas.microsoft.com/office/powerpoint/2010/main" val="84171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What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we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teach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?</a:t>
            </a:r>
            <a:b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</a:b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ETSEIB 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Studies</a:t>
            </a: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892" y="4406754"/>
            <a:ext cx="1526182" cy="166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35" name="Marcador de contenido 2"/>
          <p:cNvSpPr>
            <a:spLocks noGrp="1"/>
          </p:cNvSpPr>
          <p:nvPr>
            <p:ph idx="1"/>
          </p:nvPr>
        </p:nvSpPr>
        <p:spPr>
          <a:xfrm>
            <a:off x="838200" y="1960191"/>
            <a:ext cx="8044543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School </a:t>
            </a:r>
            <a:r>
              <a:rPr lang="en-U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of Reference: Training and research of the highest scientific and technological </a:t>
            </a:r>
            <a:r>
              <a:rPr lang="en-U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level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The ETSEIB trains engineers with a solid scientific basis and a wide and </a:t>
            </a:r>
            <a:r>
              <a:rPr lang="en-US" sz="1800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pluridisciplinary</a:t>
            </a: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technological formation.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School offers </a:t>
            </a: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one </a:t>
            </a:r>
            <a:r>
              <a:rPr lang="en-US" sz="1800" dirty="0" smtClean="0"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Bachelor's</a:t>
            </a: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degree, </a:t>
            </a:r>
            <a:r>
              <a:rPr lang="en-US" sz="1800" dirty="0"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Master's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 degrees, </a:t>
            </a:r>
            <a:r>
              <a:rPr lang="en-US" sz="1800" dirty="0"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Doctoral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a typeface="Calibri" panose="020F0502020204030204" pitchFamily="34" charset="0"/>
                <a:cs typeface="Times New Roman" panose="02020603050405020304" pitchFamily="18" charset="0"/>
              </a:rPr>
              <a:t>programmes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 and other training programs in collaboration with other national and international </a:t>
            </a:r>
            <a:r>
              <a:rPr lang="en-US" sz="1800" dirty="0" err="1">
                <a:ea typeface="Calibri" panose="020F0502020204030204" pitchFamily="34" charset="0"/>
                <a:cs typeface="Times New Roman" panose="02020603050405020304" pitchFamily="18" charset="0"/>
              </a:rPr>
              <a:t>centres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s-ES" sz="3200" dirty="0" smtClean="0"/>
          </a:p>
          <a:p>
            <a:endParaRPr lang="es-ES" sz="3200" dirty="0"/>
          </a:p>
        </p:txBody>
      </p:sp>
      <p:pic>
        <p:nvPicPr>
          <p:cNvPr id="3075" name="Picture 3" descr="C:\AREA_ETSEIB\2013\00_inauguració\s1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0221"/>
          <a:stretch/>
        </p:blipFill>
        <p:spPr bwMode="auto">
          <a:xfrm>
            <a:off x="2129101" y="4135860"/>
            <a:ext cx="3888382" cy="2722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66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 err="1">
                <a:solidFill>
                  <a:srgbClr val="0070C0"/>
                </a:solidFill>
                <a:latin typeface="Impact" panose="020B0806030902050204" pitchFamily="34" charset="0"/>
              </a:rPr>
              <a:t>Studies</a:t>
            </a:r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 (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1)</a:t>
            </a:r>
            <a:b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</a:b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Bachelor’s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degrees</a:t>
            </a: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35" name="Marcador de contenido 2"/>
          <p:cNvSpPr>
            <a:spLocks noGrp="1"/>
          </p:cNvSpPr>
          <p:nvPr>
            <p:ph idx="1"/>
          </p:nvPr>
        </p:nvSpPr>
        <p:spPr>
          <a:xfrm>
            <a:off x="838199" y="1786224"/>
            <a:ext cx="8044543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 School </a:t>
            </a:r>
            <a:r>
              <a:rPr lang="en-U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offers: </a:t>
            </a:r>
          </a:p>
          <a:p>
            <a:pPr>
              <a:lnSpc>
                <a:spcPct val="107000"/>
              </a:lnSpc>
            </a:pPr>
            <a:r>
              <a:rPr lang="en-U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Bachelor’s degree in</a:t>
            </a:r>
            <a:r>
              <a:rPr lang="en-US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Industrial Technology </a:t>
            </a:r>
            <a:r>
              <a:rPr lang="en-U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Engineering</a:t>
            </a:r>
          </a:p>
          <a:p>
            <a:pPr>
              <a:lnSpc>
                <a:spcPct val="107000"/>
              </a:lnSpc>
            </a:pPr>
            <a:r>
              <a:rPr lang="en-U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Bachelor's degree in Industrial Technologies and Economic </a:t>
            </a:r>
            <a:r>
              <a:rPr lang="en-U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Analysis (interuniversity UPC-UPF)</a:t>
            </a:r>
            <a:endParaRPr lang="en-US" sz="2400" b="1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US" sz="2400" b="1" dirty="0" smtClean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US" sz="2400" b="1" dirty="0" smtClean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ES" sz="3200" dirty="0"/>
          </a:p>
        </p:txBody>
      </p:sp>
      <p:grpSp>
        <p:nvGrpSpPr>
          <p:cNvPr id="7" name="6 Grupo"/>
          <p:cNvGrpSpPr/>
          <p:nvPr/>
        </p:nvGrpSpPr>
        <p:grpSpPr>
          <a:xfrm>
            <a:off x="1187157" y="3961893"/>
            <a:ext cx="915668" cy="1081453"/>
            <a:chOff x="2339752" y="3922627"/>
            <a:chExt cx="915668" cy="1081453"/>
          </a:xfrm>
        </p:grpSpPr>
        <p:sp>
          <p:nvSpPr>
            <p:cNvPr id="8" name="Oval 13"/>
            <p:cNvSpPr/>
            <p:nvPr/>
          </p:nvSpPr>
          <p:spPr>
            <a:xfrm>
              <a:off x="2339752" y="4139984"/>
              <a:ext cx="864096" cy="864096"/>
            </a:xfrm>
            <a:prstGeom prst="ellipse">
              <a:avLst/>
            </a:prstGeom>
            <a:solidFill>
              <a:srgbClr val="2E7CAD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6"/>
            <p:cNvGrpSpPr/>
            <p:nvPr/>
          </p:nvGrpSpPr>
          <p:grpSpPr>
            <a:xfrm flipH="1">
              <a:off x="2446683" y="3922627"/>
              <a:ext cx="808737" cy="966993"/>
              <a:chOff x="-522850" y="-108184"/>
              <a:chExt cx="3053640" cy="3292016"/>
            </a:xfrm>
          </p:grpSpPr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695093" y="-108184"/>
                <a:ext cx="1835697" cy="1835697"/>
              </a:xfrm>
              <a:custGeom>
                <a:avLst/>
                <a:gdLst>
                  <a:gd name="T0" fmla="*/ 168 w 168"/>
                  <a:gd name="T1" fmla="*/ 94 h 168"/>
                  <a:gd name="T2" fmla="*/ 168 w 168"/>
                  <a:gd name="T3" fmla="*/ 73 h 168"/>
                  <a:gd name="T4" fmla="*/ 143 w 168"/>
                  <a:gd name="T5" fmla="*/ 63 h 168"/>
                  <a:gd name="T6" fmla="*/ 141 w 168"/>
                  <a:gd name="T7" fmla="*/ 57 h 168"/>
                  <a:gd name="T8" fmla="*/ 151 w 168"/>
                  <a:gd name="T9" fmla="*/ 32 h 168"/>
                  <a:gd name="T10" fmla="*/ 136 w 168"/>
                  <a:gd name="T11" fmla="*/ 17 h 168"/>
                  <a:gd name="T12" fmla="*/ 111 w 168"/>
                  <a:gd name="T13" fmla="*/ 27 h 168"/>
                  <a:gd name="T14" fmla="*/ 105 w 168"/>
                  <a:gd name="T15" fmla="*/ 25 h 168"/>
                  <a:gd name="T16" fmla="*/ 94 w 168"/>
                  <a:gd name="T17" fmla="*/ 0 h 168"/>
                  <a:gd name="T18" fmla="*/ 73 w 168"/>
                  <a:gd name="T19" fmla="*/ 0 h 168"/>
                  <a:gd name="T20" fmla="*/ 63 w 168"/>
                  <a:gd name="T21" fmla="*/ 25 h 168"/>
                  <a:gd name="T22" fmla="*/ 57 w 168"/>
                  <a:gd name="T23" fmla="*/ 27 h 168"/>
                  <a:gd name="T24" fmla="*/ 32 w 168"/>
                  <a:gd name="T25" fmla="*/ 17 h 168"/>
                  <a:gd name="T26" fmla="*/ 17 w 168"/>
                  <a:gd name="T27" fmla="*/ 32 h 168"/>
                  <a:gd name="T28" fmla="*/ 27 w 168"/>
                  <a:gd name="T29" fmla="*/ 57 h 168"/>
                  <a:gd name="T30" fmla="*/ 25 w 168"/>
                  <a:gd name="T31" fmla="*/ 63 h 168"/>
                  <a:gd name="T32" fmla="*/ 0 w 168"/>
                  <a:gd name="T33" fmla="*/ 74 h 168"/>
                  <a:gd name="T34" fmla="*/ 0 w 168"/>
                  <a:gd name="T35" fmla="*/ 95 h 168"/>
                  <a:gd name="T36" fmla="*/ 25 w 168"/>
                  <a:gd name="T37" fmla="*/ 105 h 168"/>
                  <a:gd name="T38" fmla="*/ 27 w 168"/>
                  <a:gd name="T39" fmla="*/ 111 h 168"/>
                  <a:gd name="T40" fmla="*/ 17 w 168"/>
                  <a:gd name="T41" fmla="*/ 136 h 168"/>
                  <a:gd name="T42" fmla="*/ 32 w 168"/>
                  <a:gd name="T43" fmla="*/ 151 h 168"/>
                  <a:gd name="T44" fmla="*/ 57 w 168"/>
                  <a:gd name="T45" fmla="*/ 141 h 168"/>
                  <a:gd name="T46" fmla="*/ 63 w 168"/>
                  <a:gd name="T47" fmla="*/ 143 h 168"/>
                  <a:gd name="T48" fmla="*/ 74 w 168"/>
                  <a:gd name="T49" fmla="*/ 168 h 168"/>
                  <a:gd name="T50" fmla="*/ 95 w 168"/>
                  <a:gd name="T51" fmla="*/ 168 h 168"/>
                  <a:gd name="T52" fmla="*/ 105 w 168"/>
                  <a:gd name="T53" fmla="*/ 143 h 168"/>
                  <a:gd name="T54" fmla="*/ 111 w 168"/>
                  <a:gd name="T55" fmla="*/ 141 h 168"/>
                  <a:gd name="T56" fmla="*/ 136 w 168"/>
                  <a:gd name="T57" fmla="*/ 151 h 168"/>
                  <a:gd name="T58" fmla="*/ 151 w 168"/>
                  <a:gd name="T59" fmla="*/ 136 h 168"/>
                  <a:gd name="T60" fmla="*/ 141 w 168"/>
                  <a:gd name="T61" fmla="*/ 111 h 168"/>
                  <a:gd name="T62" fmla="*/ 143 w 168"/>
                  <a:gd name="T63" fmla="*/ 105 h 168"/>
                  <a:gd name="T64" fmla="*/ 168 w 168"/>
                  <a:gd name="T65" fmla="*/ 94 h 168"/>
                  <a:gd name="T66" fmla="*/ 84 w 168"/>
                  <a:gd name="T67" fmla="*/ 115 h 168"/>
                  <a:gd name="T68" fmla="*/ 52 w 168"/>
                  <a:gd name="T69" fmla="*/ 84 h 168"/>
                  <a:gd name="T70" fmla="*/ 84 w 168"/>
                  <a:gd name="T71" fmla="*/ 52 h 168"/>
                  <a:gd name="T72" fmla="*/ 115 w 168"/>
                  <a:gd name="T73" fmla="*/ 84 h 168"/>
                  <a:gd name="T74" fmla="*/ 84 w 168"/>
                  <a:gd name="T75" fmla="*/ 115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8" h="168">
                    <a:moveTo>
                      <a:pt x="168" y="94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2" y="61"/>
                      <a:pt x="141" y="59"/>
                      <a:pt x="141" y="57"/>
                    </a:cubicBezTo>
                    <a:cubicBezTo>
                      <a:pt x="151" y="32"/>
                      <a:pt x="151" y="32"/>
                      <a:pt x="151" y="32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11" y="27"/>
                      <a:pt x="111" y="27"/>
                      <a:pt x="111" y="27"/>
                    </a:cubicBezTo>
                    <a:cubicBezTo>
                      <a:pt x="109" y="26"/>
                      <a:pt x="107" y="26"/>
                      <a:pt x="105" y="25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1" y="26"/>
                      <a:pt x="59" y="26"/>
                      <a:pt x="57" y="2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6" y="59"/>
                      <a:pt x="25" y="61"/>
                      <a:pt x="25" y="63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5" y="107"/>
                      <a:pt x="26" y="109"/>
                      <a:pt x="27" y="111"/>
                    </a:cubicBezTo>
                    <a:cubicBezTo>
                      <a:pt x="17" y="136"/>
                      <a:pt x="17" y="136"/>
                      <a:pt x="17" y="136"/>
                    </a:cubicBezTo>
                    <a:cubicBezTo>
                      <a:pt x="32" y="151"/>
                      <a:pt x="32" y="151"/>
                      <a:pt x="32" y="151"/>
                    </a:cubicBezTo>
                    <a:cubicBezTo>
                      <a:pt x="57" y="141"/>
                      <a:pt x="57" y="141"/>
                      <a:pt x="57" y="141"/>
                    </a:cubicBezTo>
                    <a:cubicBezTo>
                      <a:pt x="59" y="142"/>
                      <a:pt x="61" y="142"/>
                      <a:pt x="63" y="143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95" y="168"/>
                      <a:pt x="95" y="168"/>
                      <a:pt x="95" y="168"/>
                    </a:cubicBezTo>
                    <a:cubicBezTo>
                      <a:pt x="105" y="143"/>
                      <a:pt x="105" y="143"/>
                      <a:pt x="105" y="143"/>
                    </a:cubicBezTo>
                    <a:cubicBezTo>
                      <a:pt x="107" y="142"/>
                      <a:pt x="109" y="142"/>
                      <a:pt x="111" y="141"/>
                    </a:cubicBezTo>
                    <a:cubicBezTo>
                      <a:pt x="136" y="151"/>
                      <a:pt x="136" y="151"/>
                      <a:pt x="136" y="151"/>
                    </a:cubicBezTo>
                    <a:cubicBezTo>
                      <a:pt x="151" y="136"/>
                      <a:pt x="151" y="136"/>
                      <a:pt x="151" y="136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41" y="109"/>
                      <a:pt x="142" y="107"/>
                      <a:pt x="143" y="105"/>
                    </a:cubicBezTo>
                    <a:lnTo>
                      <a:pt x="168" y="94"/>
                    </a:lnTo>
                    <a:close/>
                    <a:moveTo>
                      <a:pt x="84" y="115"/>
                    </a:moveTo>
                    <a:cubicBezTo>
                      <a:pt x="66" y="115"/>
                      <a:pt x="52" y="101"/>
                      <a:pt x="52" y="84"/>
                    </a:cubicBezTo>
                    <a:cubicBezTo>
                      <a:pt x="52" y="67"/>
                      <a:pt x="66" y="52"/>
                      <a:pt x="84" y="52"/>
                    </a:cubicBezTo>
                    <a:cubicBezTo>
                      <a:pt x="101" y="52"/>
                      <a:pt x="115" y="67"/>
                      <a:pt x="115" y="84"/>
                    </a:cubicBezTo>
                    <a:cubicBezTo>
                      <a:pt x="115" y="101"/>
                      <a:pt x="101" y="115"/>
                      <a:pt x="84" y="115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-222756" y="1348135"/>
                <a:ext cx="1835697" cy="1835697"/>
              </a:xfrm>
              <a:custGeom>
                <a:avLst/>
                <a:gdLst>
                  <a:gd name="T0" fmla="*/ 168 w 168"/>
                  <a:gd name="T1" fmla="*/ 94 h 168"/>
                  <a:gd name="T2" fmla="*/ 168 w 168"/>
                  <a:gd name="T3" fmla="*/ 73 h 168"/>
                  <a:gd name="T4" fmla="*/ 143 w 168"/>
                  <a:gd name="T5" fmla="*/ 63 h 168"/>
                  <a:gd name="T6" fmla="*/ 141 w 168"/>
                  <a:gd name="T7" fmla="*/ 57 h 168"/>
                  <a:gd name="T8" fmla="*/ 151 w 168"/>
                  <a:gd name="T9" fmla="*/ 32 h 168"/>
                  <a:gd name="T10" fmla="*/ 136 w 168"/>
                  <a:gd name="T11" fmla="*/ 17 h 168"/>
                  <a:gd name="T12" fmla="*/ 111 w 168"/>
                  <a:gd name="T13" fmla="*/ 27 h 168"/>
                  <a:gd name="T14" fmla="*/ 105 w 168"/>
                  <a:gd name="T15" fmla="*/ 25 h 168"/>
                  <a:gd name="T16" fmla="*/ 94 w 168"/>
                  <a:gd name="T17" fmla="*/ 0 h 168"/>
                  <a:gd name="T18" fmla="*/ 73 w 168"/>
                  <a:gd name="T19" fmla="*/ 0 h 168"/>
                  <a:gd name="T20" fmla="*/ 63 w 168"/>
                  <a:gd name="T21" fmla="*/ 25 h 168"/>
                  <a:gd name="T22" fmla="*/ 57 w 168"/>
                  <a:gd name="T23" fmla="*/ 27 h 168"/>
                  <a:gd name="T24" fmla="*/ 32 w 168"/>
                  <a:gd name="T25" fmla="*/ 17 h 168"/>
                  <a:gd name="T26" fmla="*/ 17 w 168"/>
                  <a:gd name="T27" fmla="*/ 32 h 168"/>
                  <a:gd name="T28" fmla="*/ 27 w 168"/>
                  <a:gd name="T29" fmla="*/ 57 h 168"/>
                  <a:gd name="T30" fmla="*/ 25 w 168"/>
                  <a:gd name="T31" fmla="*/ 63 h 168"/>
                  <a:gd name="T32" fmla="*/ 0 w 168"/>
                  <a:gd name="T33" fmla="*/ 74 h 168"/>
                  <a:gd name="T34" fmla="*/ 0 w 168"/>
                  <a:gd name="T35" fmla="*/ 95 h 168"/>
                  <a:gd name="T36" fmla="*/ 25 w 168"/>
                  <a:gd name="T37" fmla="*/ 105 h 168"/>
                  <a:gd name="T38" fmla="*/ 27 w 168"/>
                  <a:gd name="T39" fmla="*/ 111 h 168"/>
                  <a:gd name="T40" fmla="*/ 17 w 168"/>
                  <a:gd name="T41" fmla="*/ 136 h 168"/>
                  <a:gd name="T42" fmla="*/ 32 w 168"/>
                  <a:gd name="T43" fmla="*/ 151 h 168"/>
                  <a:gd name="T44" fmla="*/ 57 w 168"/>
                  <a:gd name="T45" fmla="*/ 141 h 168"/>
                  <a:gd name="T46" fmla="*/ 63 w 168"/>
                  <a:gd name="T47" fmla="*/ 143 h 168"/>
                  <a:gd name="T48" fmla="*/ 74 w 168"/>
                  <a:gd name="T49" fmla="*/ 168 h 168"/>
                  <a:gd name="T50" fmla="*/ 95 w 168"/>
                  <a:gd name="T51" fmla="*/ 168 h 168"/>
                  <a:gd name="T52" fmla="*/ 105 w 168"/>
                  <a:gd name="T53" fmla="*/ 143 h 168"/>
                  <a:gd name="T54" fmla="*/ 111 w 168"/>
                  <a:gd name="T55" fmla="*/ 141 h 168"/>
                  <a:gd name="T56" fmla="*/ 136 w 168"/>
                  <a:gd name="T57" fmla="*/ 151 h 168"/>
                  <a:gd name="T58" fmla="*/ 151 w 168"/>
                  <a:gd name="T59" fmla="*/ 136 h 168"/>
                  <a:gd name="T60" fmla="*/ 141 w 168"/>
                  <a:gd name="T61" fmla="*/ 111 h 168"/>
                  <a:gd name="T62" fmla="*/ 143 w 168"/>
                  <a:gd name="T63" fmla="*/ 105 h 168"/>
                  <a:gd name="T64" fmla="*/ 168 w 168"/>
                  <a:gd name="T65" fmla="*/ 94 h 168"/>
                  <a:gd name="T66" fmla="*/ 84 w 168"/>
                  <a:gd name="T67" fmla="*/ 115 h 168"/>
                  <a:gd name="T68" fmla="*/ 52 w 168"/>
                  <a:gd name="T69" fmla="*/ 84 h 168"/>
                  <a:gd name="T70" fmla="*/ 84 w 168"/>
                  <a:gd name="T71" fmla="*/ 52 h 168"/>
                  <a:gd name="T72" fmla="*/ 115 w 168"/>
                  <a:gd name="T73" fmla="*/ 84 h 168"/>
                  <a:gd name="T74" fmla="*/ 84 w 168"/>
                  <a:gd name="T75" fmla="*/ 115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8" h="168">
                    <a:moveTo>
                      <a:pt x="168" y="94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2" y="61"/>
                      <a:pt x="141" y="59"/>
                      <a:pt x="141" y="57"/>
                    </a:cubicBezTo>
                    <a:cubicBezTo>
                      <a:pt x="151" y="32"/>
                      <a:pt x="151" y="32"/>
                      <a:pt x="151" y="32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11" y="27"/>
                      <a:pt x="111" y="27"/>
                      <a:pt x="111" y="27"/>
                    </a:cubicBezTo>
                    <a:cubicBezTo>
                      <a:pt x="109" y="26"/>
                      <a:pt x="107" y="26"/>
                      <a:pt x="105" y="25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1" y="26"/>
                      <a:pt x="59" y="26"/>
                      <a:pt x="57" y="2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6" y="59"/>
                      <a:pt x="25" y="61"/>
                      <a:pt x="25" y="63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5" y="107"/>
                      <a:pt x="26" y="109"/>
                      <a:pt x="27" y="111"/>
                    </a:cubicBezTo>
                    <a:cubicBezTo>
                      <a:pt x="17" y="136"/>
                      <a:pt x="17" y="136"/>
                      <a:pt x="17" y="136"/>
                    </a:cubicBezTo>
                    <a:cubicBezTo>
                      <a:pt x="32" y="151"/>
                      <a:pt x="32" y="151"/>
                      <a:pt x="32" y="151"/>
                    </a:cubicBezTo>
                    <a:cubicBezTo>
                      <a:pt x="57" y="141"/>
                      <a:pt x="57" y="141"/>
                      <a:pt x="57" y="141"/>
                    </a:cubicBezTo>
                    <a:cubicBezTo>
                      <a:pt x="59" y="142"/>
                      <a:pt x="61" y="142"/>
                      <a:pt x="63" y="143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95" y="168"/>
                      <a:pt x="95" y="168"/>
                      <a:pt x="95" y="168"/>
                    </a:cubicBezTo>
                    <a:cubicBezTo>
                      <a:pt x="105" y="143"/>
                      <a:pt x="105" y="143"/>
                      <a:pt x="105" y="143"/>
                    </a:cubicBezTo>
                    <a:cubicBezTo>
                      <a:pt x="107" y="142"/>
                      <a:pt x="109" y="142"/>
                      <a:pt x="111" y="141"/>
                    </a:cubicBezTo>
                    <a:cubicBezTo>
                      <a:pt x="136" y="151"/>
                      <a:pt x="136" y="151"/>
                      <a:pt x="136" y="151"/>
                    </a:cubicBezTo>
                    <a:cubicBezTo>
                      <a:pt x="151" y="136"/>
                      <a:pt x="151" y="136"/>
                      <a:pt x="151" y="136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41" y="109"/>
                      <a:pt x="142" y="107"/>
                      <a:pt x="143" y="105"/>
                    </a:cubicBezTo>
                    <a:lnTo>
                      <a:pt x="168" y="94"/>
                    </a:lnTo>
                    <a:close/>
                    <a:moveTo>
                      <a:pt x="84" y="115"/>
                    </a:moveTo>
                    <a:cubicBezTo>
                      <a:pt x="66" y="115"/>
                      <a:pt x="52" y="101"/>
                      <a:pt x="52" y="84"/>
                    </a:cubicBezTo>
                    <a:cubicBezTo>
                      <a:pt x="52" y="67"/>
                      <a:pt x="66" y="52"/>
                      <a:pt x="84" y="52"/>
                    </a:cubicBezTo>
                    <a:cubicBezTo>
                      <a:pt x="101" y="52"/>
                      <a:pt x="115" y="67"/>
                      <a:pt x="115" y="84"/>
                    </a:cubicBezTo>
                    <a:cubicBezTo>
                      <a:pt x="115" y="101"/>
                      <a:pt x="101" y="115"/>
                      <a:pt x="84" y="115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 rot="20183098">
                <a:off x="-522850" y="407495"/>
                <a:ext cx="1178602" cy="1178602"/>
              </a:xfrm>
              <a:custGeom>
                <a:avLst/>
                <a:gdLst>
                  <a:gd name="T0" fmla="*/ 168 w 168"/>
                  <a:gd name="T1" fmla="*/ 94 h 168"/>
                  <a:gd name="T2" fmla="*/ 168 w 168"/>
                  <a:gd name="T3" fmla="*/ 73 h 168"/>
                  <a:gd name="T4" fmla="*/ 143 w 168"/>
                  <a:gd name="T5" fmla="*/ 63 h 168"/>
                  <a:gd name="T6" fmla="*/ 141 w 168"/>
                  <a:gd name="T7" fmla="*/ 57 h 168"/>
                  <a:gd name="T8" fmla="*/ 151 w 168"/>
                  <a:gd name="T9" fmla="*/ 32 h 168"/>
                  <a:gd name="T10" fmla="*/ 136 w 168"/>
                  <a:gd name="T11" fmla="*/ 17 h 168"/>
                  <a:gd name="T12" fmla="*/ 111 w 168"/>
                  <a:gd name="T13" fmla="*/ 27 h 168"/>
                  <a:gd name="T14" fmla="*/ 105 w 168"/>
                  <a:gd name="T15" fmla="*/ 25 h 168"/>
                  <a:gd name="T16" fmla="*/ 94 w 168"/>
                  <a:gd name="T17" fmla="*/ 0 h 168"/>
                  <a:gd name="T18" fmla="*/ 73 w 168"/>
                  <a:gd name="T19" fmla="*/ 0 h 168"/>
                  <a:gd name="T20" fmla="*/ 63 w 168"/>
                  <a:gd name="T21" fmla="*/ 25 h 168"/>
                  <a:gd name="T22" fmla="*/ 57 w 168"/>
                  <a:gd name="T23" fmla="*/ 27 h 168"/>
                  <a:gd name="T24" fmla="*/ 32 w 168"/>
                  <a:gd name="T25" fmla="*/ 17 h 168"/>
                  <a:gd name="T26" fmla="*/ 17 w 168"/>
                  <a:gd name="T27" fmla="*/ 32 h 168"/>
                  <a:gd name="T28" fmla="*/ 27 w 168"/>
                  <a:gd name="T29" fmla="*/ 57 h 168"/>
                  <a:gd name="T30" fmla="*/ 25 w 168"/>
                  <a:gd name="T31" fmla="*/ 63 h 168"/>
                  <a:gd name="T32" fmla="*/ 0 w 168"/>
                  <a:gd name="T33" fmla="*/ 74 h 168"/>
                  <a:gd name="T34" fmla="*/ 0 w 168"/>
                  <a:gd name="T35" fmla="*/ 95 h 168"/>
                  <a:gd name="T36" fmla="*/ 25 w 168"/>
                  <a:gd name="T37" fmla="*/ 105 h 168"/>
                  <a:gd name="T38" fmla="*/ 27 w 168"/>
                  <a:gd name="T39" fmla="*/ 111 h 168"/>
                  <a:gd name="T40" fmla="*/ 17 w 168"/>
                  <a:gd name="T41" fmla="*/ 136 h 168"/>
                  <a:gd name="T42" fmla="*/ 32 w 168"/>
                  <a:gd name="T43" fmla="*/ 151 h 168"/>
                  <a:gd name="T44" fmla="*/ 57 w 168"/>
                  <a:gd name="T45" fmla="*/ 141 h 168"/>
                  <a:gd name="T46" fmla="*/ 63 w 168"/>
                  <a:gd name="T47" fmla="*/ 143 h 168"/>
                  <a:gd name="T48" fmla="*/ 74 w 168"/>
                  <a:gd name="T49" fmla="*/ 168 h 168"/>
                  <a:gd name="T50" fmla="*/ 95 w 168"/>
                  <a:gd name="T51" fmla="*/ 168 h 168"/>
                  <a:gd name="T52" fmla="*/ 105 w 168"/>
                  <a:gd name="T53" fmla="*/ 143 h 168"/>
                  <a:gd name="T54" fmla="*/ 111 w 168"/>
                  <a:gd name="T55" fmla="*/ 141 h 168"/>
                  <a:gd name="T56" fmla="*/ 136 w 168"/>
                  <a:gd name="T57" fmla="*/ 151 h 168"/>
                  <a:gd name="T58" fmla="*/ 151 w 168"/>
                  <a:gd name="T59" fmla="*/ 136 h 168"/>
                  <a:gd name="T60" fmla="*/ 141 w 168"/>
                  <a:gd name="T61" fmla="*/ 111 h 168"/>
                  <a:gd name="T62" fmla="*/ 143 w 168"/>
                  <a:gd name="T63" fmla="*/ 105 h 168"/>
                  <a:gd name="T64" fmla="*/ 168 w 168"/>
                  <a:gd name="T65" fmla="*/ 94 h 168"/>
                  <a:gd name="T66" fmla="*/ 84 w 168"/>
                  <a:gd name="T67" fmla="*/ 115 h 168"/>
                  <a:gd name="T68" fmla="*/ 52 w 168"/>
                  <a:gd name="T69" fmla="*/ 84 h 168"/>
                  <a:gd name="T70" fmla="*/ 84 w 168"/>
                  <a:gd name="T71" fmla="*/ 52 h 168"/>
                  <a:gd name="T72" fmla="*/ 115 w 168"/>
                  <a:gd name="T73" fmla="*/ 84 h 168"/>
                  <a:gd name="T74" fmla="*/ 84 w 168"/>
                  <a:gd name="T75" fmla="*/ 115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8" h="168">
                    <a:moveTo>
                      <a:pt x="168" y="94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2" y="61"/>
                      <a:pt x="141" y="59"/>
                      <a:pt x="141" y="57"/>
                    </a:cubicBezTo>
                    <a:cubicBezTo>
                      <a:pt x="151" y="32"/>
                      <a:pt x="151" y="32"/>
                      <a:pt x="151" y="32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11" y="27"/>
                      <a:pt x="111" y="27"/>
                      <a:pt x="111" y="27"/>
                    </a:cubicBezTo>
                    <a:cubicBezTo>
                      <a:pt x="109" y="26"/>
                      <a:pt x="107" y="26"/>
                      <a:pt x="105" y="25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1" y="26"/>
                      <a:pt x="59" y="26"/>
                      <a:pt x="57" y="2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6" y="59"/>
                      <a:pt x="25" y="61"/>
                      <a:pt x="25" y="63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5" y="107"/>
                      <a:pt x="26" y="109"/>
                      <a:pt x="27" y="111"/>
                    </a:cubicBezTo>
                    <a:cubicBezTo>
                      <a:pt x="17" y="136"/>
                      <a:pt x="17" y="136"/>
                      <a:pt x="17" y="136"/>
                    </a:cubicBezTo>
                    <a:cubicBezTo>
                      <a:pt x="32" y="151"/>
                      <a:pt x="32" y="151"/>
                      <a:pt x="32" y="151"/>
                    </a:cubicBezTo>
                    <a:cubicBezTo>
                      <a:pt x="57" y="141"/>
                      <a:pt x="57" y="141"/>
                      <a:pt x="57" y="141"/>
                    </a:cubicBezTo>
                    <a:cubicBezTo>
                      <a:pt x="59" y="142"/>
                      <a:pt x="61" y="142"/>
                      <a:pt x="63" y="143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95" y="168"/>
                      <a:pt x="95" y="168"/>
                      <a:pt x="95" y="168"/>
                    </a:cubicBezTo>
                    <a:cubicBezTo>
                      <a:pt x="105" y="143"/>
                      <a:pt x="105" y="143"/>
                      <a:pt x="105" y="143"/>
                    </a:cubicBezTo>
                    <a:cubicBezTo>
                      <a:pt x="107" y="142"/>
                      <a:pt x="109" y="142"/>
                      <a:pt x="111" y="141"/>
                    </a:cubicBezTo>
                    <a:cubicBezTo>
                      <a:pt x="136" y="151"/>
                      <a:pt x="136" y="151"/>
                      <a:pt x="136" y="151"/>
                    </a:cubicBezTo>
                    <a:cubicBezTo>
                      <a:pt x="151" y="136"/>
                      <a:pt x="151" y="136"/>
                      <a:pt x="151" y="136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41" y="109"/>
                      <a:pt x="142" y="107"/>
                      <a:pt x="143" y="105"/>
                    </a:cubicBezTo>
                    <a:lnTo>
                      <a:pt x="168" y="94"/>
                    </a:lnTo>
                    <a:close/>
                    <a:moveTo>
                      <a:pt x="84" y="115"/>
                    </a:moveTo>
                    <a:cubicBezTo>
                      <a:pt x="66" y="115"/>
                      <a:pt x="52" y="101"/>
                      <a:pt x="52" y="84"/>
                    </a:cubicBezTo>
                    <a:cubicBezTo>
                      <a:pt x="52" y="67"/>
                      <a:pt x="66" y="52"/>
                      <a:pt x="84" y="52"/>
                    </a:cubicBezTo>
                    <a:cubicBezTo>
                      <a:pt x="101" y="52"/>
                      <a:pt x="115" y="67"/>
                      <a:pt x="115" y="84"/>
                    </a:cubicBezTo>
                    <a:cubicBezTo>
                      <a:pt x="115" y="101"/>
                      <a:pt x="101" y="115"/>
                      <a:pt x="84" y="115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170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 err="1">
                <a:solidFill>
                  <a:srgbClr val="0070C0"/>
                </a:solidFill>
                <a:latin typeface="Impact" panose="020B0806030902050204" pitchFamily="34" charset="0"/>
              </a:rPr>
              <a:t>Studies</a:t>
            </a:r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 (2)</a:t>
            </a:r>
            <a:b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r>
              <a:rPr lang="es-ES" sz="4000" dirty="0" err="1">
                <a:solidFill>
                  <a:srgbClr val="0070C0"/>
                </a:solidFill>
                <a:latin typeface="Impact" panose="020B0806030902050204" pitchFamily="34" charset="0"/>
              </a:rPr>
              <a:t>Master’s</a:t>
            </a:r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r>
              <a:rPr lang="es-ES" sz="4000" dirty="0" err="1">
                <a:solidFill>
                  <a:srgbClr val="0070C0"/>
                </a:solidFill>
                <a:latin typeface="Impact" panose="020B0806030902050204" pitchFamily="34" charset="0"/>
              </a:rPr>
              <a:t>degrees</a:t>
            </a: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35" name="Marcador de contenido 2"/>
          <p:cNvSpPr>
            <a:spLocks noGrp="1"/>
          </p:cNvSpPr>
          <p:nvPr>
            <p:ph idx="1"/>
          </p:nvPr>
        </p:nvSpPr>
        <p:spPr>
          <a:xfrm>
            <a:off x="838199" y="1786224"/>
            <a:ext cx="10851063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Academic specialization, professionalization, </a:t>
            </a:r>
            <a:r>
              <a:rPr lang="en-U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access </a:t>
            </a:r>
            <a:r>
              <a:rPr lang="en-U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 doctoral </a:t>
            </a:r>
            <a:r>
              <a:rPr lang="en-US" sz="2400" b="1" dirty="0" err="1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programmes</a:t>
            </a:r>
            <a:endParaRPr lang="en-US" sz="2400" b="1" dirty="0" smtClean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000" dirty="0"/>
              <a:t>Master's degree in Industrial </a:t>
            </a:r>
            <a:r>
              <a:rPr lang="en-US" sz="2000" dirty="0" smtClean="0"/>
              <a:t>Engineering</a:t>
            </a:r>
            <a:endParaRPr lang="en-US" sz="2000" dirty="0"/>
          </a:p>
          <a:p>
            <a:r>
              <a:rPr lang="en-US" sz="2000" dirty="0"/>
              <a:t>Master's degree in Automatic Control and Robotics</a:t>
            </a:r>
          </a:p>
          <a:p>
            <a:r>
              <a:rPr lang="en-US" sz="2000" dirty="0"/>
              <a:t>Master's degree in Automotive Engineering</a:t>
            </a:r>
          </a:p>
          <a:p>
            <a:r>
              <a:rPr lang="en-US" sz="2000" dirty="0"/>
              <a:t>Master's degree in Management Engineering</a:t>
            </a:r>
          </a:p>
          <a:p>
            <a:r>
              <a:rPr lang="en-US" sz="2000" dirty="0" smtClean="0"/>
              <a:t>Master's </a:t>
            </a:r>
            <a:r>
              <a:rPr lang="en-US" sz="2000" dirty="0"/>
              <a:t>degree in Supply Chain, Transport and Mobility</a:t>
            </a:r>
          </a:p>
          <a:p>
            <a:r>
              <a:rPr lang="en-US" sz="2000" dirty="0"/>
              <a:t>Master's degree in Biomedical Engineering</a:t>
            </a:r>
          </a:p>
          <a:p>
            <a:r>
              <a:rPr lang="en-US" sz="2000" dirty="0" smtClean="0"/>
              <a:t>Master's </a:t>
            </a:r>
            <a:r>
              <a:rPr lang="en-US" sz="2000" dirty="0"/>
              <a:t>degree in Energy Engineering</a:t>
            </a:r>
          </a:p>
          <a:p>
            <a:r>
              <a:rPr lang="en-US" sz="2000" dirty="0" smtClean="0"/>
              <a:t>Master's </a:t>
            </a:r>
            <a:r>
              <a:rPr lang="en-US" sz="2000" dirty="0"/>
              <a:t>degree in Nuclear Engineering</a:t>
            </a:r>
          </a:p>
          <a:p>
            <a:pPr>
              <a:lnSpc>
                <a:spcPct val="100000"/>
              </a:lnSpc>
              <a:buClr>
                <a:srgbClr val="0070C0"/>
              </a:buClr>
              <a:buFont typeface="Wingdings" panose="05000000000000000000" pitchFamily="2" charset="2"/>
              <a:buChar char="§"/>
            </a:pPr>
            <a:endParaRPr lang="en-US" altLang="es-ES" sz="2000" dirty="0"/>
          </a:p>
          <a:p>
            <a:pPr>
              <a:lnSpc>
                <a:spcPct val="100000"/>
              </a:lnSpc>
              <a:buClr>
                <a:srgbClr val="0070C0"/>
              </a:buClr>
              <a:buFont typeface="Wingdings" panose="05000000000000000000" pitchFamily="2" charset="2"/>
              <a:buChar char="§"/>
            </a:pPr>
            <a:endParaRPr lang="en-US" altLang="es-ES" sz="2000" dirty="0"/>
          </a:p>
          <a:p>
            <a:pPr>
              <a:lnSpc>
                <a:spcPct val="200000"/>
              </a:lnSpc>
              <a:buClr>
                <a:srgbClr val="0070C0"/>
              </a:buClr>
              <a:buFont typeface="Wingdings" panose="05000000000000000000" pitchFamily="2" charset="2"/>
              <a:buChar char="§"/>
            </a:pPr>
            <a:endParaRPr lang="en-US" altLang="es-ES" sz="2000" dirty="0" smtClean="0"/>
          </a:p>
          <a:p>
            <a:pPr>
              <a:lnSpc>
                <a:spcPct val="200000"/>
              </a:lnSpc>
              <a:buClr>
                <a:srgbClr val="0070C0"/>
              </a:buClr>
              <a:buFont typeface="Wingdings" panose="05000000000000000000" pitchFamily="2" charset="2"/>
              <a:buChar char="§"/>
            </a:pPr>
            <a:endParaRPr lang="en-US" altLang="es-ES" sz="2000" dirty="0"/>
          </a:p>
          <a:p>
            <a:pPr>
              <a:lnSpc>
                <a:spcPct val="200000"/>
              </a:lnSpc>
              <a:buClr>
                <a:srgbClr val="0070C0"/>
              </a:buClr>
              <a:buFont typeface="Wingdings" panose="05000000000000000000" pitchFamily="2" charset="2"/>
              <a:buChar char="§"/>
            </a:pP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89780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 err="1">
                <a:solidFill>
                  <a:srgbClr val="0070C0"/>
                </a:solidFill>
                <a:latin typeface="Impact" panose="020B0806030902050204" pitchFamily="34" charset="0"/>
              </a:rPr>
              <a:t>Studies</a:t>
            </a:r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(3)</a:t>
            </a:r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/>
            </a:r>
            <a:b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r>
              <a:rPr lang="es-ES" sz="4000" dirty="0" err="1">
                <a:solidFill>
                  <a:srgbClr val="0070C0"/>
                </a:solidFill>
                <a:latin typeface="Impact" panose="020B0806030902050204" pitchFamily="34" charset="0"/>
              </a:rPr>
              <a:t>Master’s</a:t>
            </a:r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r>
              <a:rPr lang="es-ES" sz="4000" dirty="0" err="1">
                <a:solidFill>
                  <a:srgbClr val="0070C0"/>
                </a:solidFill>
                <a:latin typeface="Impact" panose="020B0806030902050204" pitchFamily="34" charset="0"/>
              </a:rPr>
              <a:t>degrees</a:t>
            </a: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35" name="Marcador de contenido 2"/>
          <p:cNvSpPr>
            <a:spLocks noGrp="1"/>
          </p:cNvSpPr>
          <p:nvPr>
            <p:ph idx="1"/>
          </p:nvPr>
        </p:nvSpPr>
        <p:spPr>
          <a:xfrm>
            <a:off x="838199" y="1786224"/>
            <a:ext cx="10851063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InnoEnergy </a:t>
            </a:r>
            <a:r>
              <a:rPr lang="en-U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master's </a:t>
            </a:r>
            <a:r>
              <a:rPr lang="en-US" sz="2400" b="1" dirty="0" err="1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programmes</a:t>
            </a:r>
            <a:endParaRPr lang="en-US" sz="2400" b="1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a-ES" sz="2000" dirty="0" err="1" smtClean="0"/>
              <a:t>MSc</a:t>
            </a:r>
            <a:r>
              <a:rPr lang="ca-ES" sz="2000" dirty="0" smtClean="0"/>
              <a:t> </a:t>
            </a:r>
            <a:r>
              <a:rPr lang="ca-ES" sz="2000" dirty="0">
                <a:latin typeface="Impact" panose="020B0806030902050204" pitchFamily="34" charset="0"/>
              </a:rPr>
              <a:t>EMINE</a:t>
            </a:r>
            <a:r>
              <a:rPr lang="ca-ES" sz="2000" dirty="0"/>
              <a:t> - </a:t>
            </a:r>
            <a:r>
              <a:rPr lang="ca-ES" sz="2000" dirty="0" err="1"/>
              <a:t>European</a:t>
            </a:r>
            <a:r>
              <a:rPr lang="ca-ES" sz="2000" dirty="0"/>
              <a:t> </a:t>
            </a:r>
            <a:r>
              <a:rPr lang="ca-ES" sz="2000" dirty="0" err="1"/>
              <a:t>Master's</a:t>
            </a:r>
            <a:r>
              <a:rPr lang="ca-ES" sz="2000" dirty="0"/>
              <a:t> in Nuclear </a:t>
            </a:r>
            <a:r>
              <a:rPr lang="ca-ES" sz="2000" dirty="0" err="1" smtClean="0"/>
              <a:t>Engineering</a:t>
            </a:r>
            <a:endParaRPr lang="ca-ES" sz="2000" dirty="0" smtClean="0"/>
          </a:p>
          <a:p>
            <a:pPr indent="133350">
              <a:buFont typeface="Wingdings" panose="05000000000000000000" pitchFamily="2" charset="2"/>
              <a:buChar char="Ø"/>
            </a:pPr>
            <a:r>
              <a:rPr lang="en-US" sz="2000" dirty="0" smtClean="0"/>
              <a:t> The students obtain our </a:t>
            </a:r>
            <a:r>
              <a:rPr lang="en-US" sz="2000" i="1" dirty="0" smtClean="0"/>
              <a:t>Master's </a:t>
            </a:r>
            <a:r>
              <a:rPr lang="en-US" sz="2000" i="1" dirty="0"/>
              <a:t>degree in Nuclear </a:t>
            </a:r>
            <a:r>
              <a:rPr lang="en-US" sz="2000" i="1" dirty="0" smtClean="0"/>
              <a:t>Engineering</a:t>
            </a:r>
            <a:endParaRPr lang="en-US" sz="2000" i="1" dirty="0"/>
          </a:p>
          <a:p>
            <a:r>
              <a:rPr lang="ca-ES" sz="2000" dirty="0" err="1" smtClean="0"/>
              <a:t>MSc</a:t>
            </a:r>
            <a:r>
              <a:rPr lang="ca-ES" sz="2000" dirty="0" smtClean="0"/>
              <a:t> </a:t>
            </a:r>
            <a:r>
              <a:rPr lang="ca-ES" sz="2000" dirty="0" err="1"/>
              <a:t>Energy</a:t>
            </a:r>
            <a:r>
              <a:rPr lang="ca-ES" sz="2000" dirty="0"/>
              <a:t> for </a:t>
            </a:r>
            <a:r>
              <a:rPr lang="ca-ES" sz="2000" dirty="0" err="1">
                <a:latin typeface="Impact" panose="020B0806030902050204" pitchFamily="34" charset="0"/>
              </a:rPr>
              <a:t>Smart</a:t>
            </a:r>
            <a:r>
              <a:rPr lang="ca-ES" sz="2000" dirty="0">
                <a:latin typeface="Impact" panose="020B0806030902050204" pitchFamily="34" charset="0"/>
              </a:rPr>
              <a:t> </a:t>
            </a:r>
            <a:r>
              <a:rPr lang="ca-ES" sz="2000" dirty="0" err="1">
                <a:latin typeface="Impact" panose="020B0806030902050204" pitchFamily="34" charset="0"/>
              </a:rPr>
              <a:t>Cities</a:t>
            </a:r>
            <a:endParaRPr lang="ca-ES" sz="2000" dirty="0">
              <a:latin typeface="Impact" panose="020B0806030902050204" pitchFamily="34" charset="0"/>
            </a:endParaRPr>
          </a:p>
          <a:p>
            <a:r>
              <a:rPr lang="ca-ES" sz="2000" dirty="0" err="1"/>
              <a:t>MSc</a:t>
            </a:r>
            <a:r>
              <a:rPr lang="ca-ES" sz="2000" dirty="0"/>
              <a:t> </a:t>
            </a:r>
            <a:r>
              <a:rPr lang="ca-ES" sz="2000" dirty="0">
                <a:latin typeface="Impact" panose="020B0806030902050204" pitchFamily="34" charset="0"/>
              </a:rPr>
              <a:t>SENSE</a:t>
            </a:r>
            <a:r>
              <a:rPr lang="ca-ES" sz="2000" dirty="0"/>
              <a:t> - </a:t>
            </a:r>
            <a:r>
              <a:rPr lang="ca-ES" sz="2000" dirty="0" err="1"/>
              <a:t>Smart</a:t>
            </a:r>
            <a:r>
              <a:rPr lang="ca-ES" sz="2000" dirty="0"/>
              <a:t> </a:t>
            </a:r>
            <a:r>
              <a:rPr lang="ca-ES" sz="2000" dirty="0" err="1"/>
              <a:t>Electrical</a:t>
            </a:r>
            <a:r>
              <a:rPr lang="ca-ES" sz="2000" dirty="0"/>
              <a:t> Networks </a:t>
            </a:r>
            <a:r>
              <a:rPr lang="ca-ES" sz="2000" dirty="0" err="1"/>
              <a:t>and</a:t>
            </a:r>
            <a:r>
              <a:rPr lang="ca-ES" sz="2000" dirty="0"/>
              <a:t> Systems</a:t>
            </a:r>
          </a:p>
          <a:p>
            <a:r>
              <a:rPr lang="ca-ES" sz="2000" dirty="0" err="1" smtClean="0"/>
              <a:t>MSc</a:t>
            </a:r>
            <a:r>
              <a:rPr lang="ca-ES" sz="2000" dirty="0" smtClean="0"/>
              <a:t> </a:t>
            </a:r>
            <a:r>
              <a:rPr lang="ca-ES" sz="2000" dirty="0">
                <a:latin typeface="Impact" panose="020B0806030902050204" pitchFamily="34" charset="0"/>
              </a:rPr>
              <a:t>RENE</a:t>
            </a:r>
            <a:r>
              <a:rPr lang="ca-ES" sz="2000" dirty="0"/>
              <a:t> - </a:t>
            </a:r>
            <a:r>
              <a:rPr lang="ca-ES" sz="2000" dirty="0" err="1"/>
              <a:t>Renewable</a:t>
            </a:r>
            <a:r>
              <a:rPr lang="ca-ES" sz="2000" dirty="0"/>
              <a:t> </a:t>
            </a:r>
            <a:r>
              <a:rPr lang="ca-ES" sz="2000" dirty="0" err="1"/>
              <a:t>Energy</a:t>
            </a:r>
            <a:endParaRPr lang="ca-ES" sz="2000" dirty="0"/>
          </a:p>
          <a:p>
            <a:r>
              <a:rPr lang="ca-ES" sz="2000" dirty="0" err="1"/>
              <a:t>MSc</a:t>
            </a:r>
            <a:r>
              <a:rPr lang="ca-ES" sz="2000" dirty="0"/>
              <a:t> </a:t>
            </a:r>
            <a:r>
              <a:rPr lang="ca-ES" sz="2000" dirty="0">
                <a:latin typeface="Impact" panose="020B0806030902050204" pitchFamily="34" charset="0"/>
              </a:rPr>
              <a:t>SELECT</a:t>
            </a:r>
            <a:r>
              <a:rPr lang="ca-ES" sz="2000" dirty="0"/>
              <a:t> - </a:t>
            </a:r>
            <a:r>
              <a:rPr lang="ca-ES" sz="2000" dirty="0" err="1"/>
              <a:t>Environomical</a:t>
            </a:r>
            <a:r>
              <a:rPr lang="ca-ES" sz="2000" dirty="0"/>
              <a:t> </a:t>
            </a:r>
            <a:r>
              <a:rPr lang="ca-ES" sz="2000" dirty="0" err="1"/>
              <a:t>Pathways</a:t>
            </a:r>
            <a:r>
              <a:rPr lang="ca-ES" sz="2000" dirty="0"/>
              <a:t> for </a:t>
            </a:r>
            <a:r>
              <a:rPr lang="ca-ES" sz="2000" dirty="0" err="1"/>
              <a:t>Sustainable</a:t>
            </a:r>
            <a:r>
              <a:rPr lang="ca-ES" sz="2000" dirty="0"/>
              <a:t> </a:t>
            </a:r>
            <a:r>
              <a:rPr lang="ca-ES" sz="2000" dirty="0" err="1"/>
              <a:t>Energy</a:t>
            </a:r>
            <a:r>
              <a:rPr lang="ca-ES" sz="2000" dirty="0"/>
              <a:t> </a:t>
            </a:r>
            <a:r>
              <a:rPr lang="ca-ES" sz="2000" dirty="0" smtClean="0"/>
              <a:t>Systems</a:t>
            </a:r>
          </a:p>
          <a:p>
            <a:pPr indent="38100">
              <a:buFont typeface="Wingdings" panose="05000000000000000000" pitchFamily="2" charset="2"/>
              <a:buChar char="Ø"/>
            </a:pPr>
            <a:r>
              <a:rPr lang="en-US" sz="2000" dirty="0" smtClean="0"/>
              <a:t> The </a:t>
            </a:r>
            <a:r>
              <a:rPr lang="en-US" sz="2000" dirty="0"/>
              <a:t>students obtain </a:t>
            </a:r>
            <a:r>
              <a:rPr lang="en-US" sz="2000" dirty="0" smtClean="0"/>
              <a:t>our </a:t>
            </a:r>
            <a:r>
              <a:rPr lang="en-US" sz="2000" i="1" dirty="0"/>
              <a:t>Master's degree in Energy Engineering</a:t>
            </a:r>
          </a:p>
          <a:p>
            <a:pPr indent="0">
              <a:buNone/>
            </a:pPr>
            <a:endParaRPr lang="ca-ES" sz="2000" dirty="0"/>
          </a:p>
          <a:p>
            <a:pPr marL="0" indent="0">
              <a:lnSpc>
                <a:spcPct val="100000"/>
              </a:lnSpc>
              <a:spcBef>
                <a:spcPts val="300"/>
              </a:spcBef>
              <a:buClr>
                <a:srgbClr val="0070C0"/>
              </a:buClr>
              <a:buNone/>
            </a:pPr>
            <a:endParaRPr lang="en-US" altLang="es-ES" sz="2000" dirty="0" smtClean="0"/>
          </a:p>
          <a:p>
            <a:pPr>
              <a:lnSpc>
                <a:spcPct val="100000"/>
              </a:lnSpc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endParaRPr lang="en-US" altLang="es-ES" sz="2000" dirty="0"/>
          </a:p>
        </p:txBody>
      </p:sp>
      <p:sp>
        <p:nvSpPr>
          <p:cNvPr id="3" name="AutoShape 2" descr="KIC InnoEnerg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a-ES"/>
          </a:p>
        </p:txBody>
      </p:sp>
      <p:sp>
        <p:nvSpPr>
          <p:cNvPr id="4" name="AutoShape 4" descr="KIC InnoEnerg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a-ES"/>
          </a:p>
        </p:txBody>
      </p:sp>
      <p:sp>
        <p:nvSpPr>
          <p:cNvPr id="6" name="AutoShape 6" descr="KIC InnoEnerg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a-ES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788" y="5324809"/>
            <a:ext cx="3239188" cy="1081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471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 err="1">
                <a:solidFill>
                  <a:srgbClr val="0070C0"/>
                </a:solidFill>
                <a:latin typeface="Impact" panose="020B0806030902050204" pitchFamily="34" charset="0"/>
              </a:rPr>
              <a:t>Studies</a:t>
            </a:r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(4)</a:t>
            </a:r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/>
            </a:r>
            <a:b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Doctoral </a:t>
            </a:r>
            <a:r>
              <a:rPr lang="es-ES" sz="4000" dirty="0" err="1">
                <a:solidFill>
                  <a:srgbClr val="0070C0"/>
                </a:solidFill>
                <a:latin typeface="Impact" panose="020B0806030902050204" pitchFamily="34" charset="0"/>
              </a:rPr>
              <a:t>programmes</a:t>
            </a:r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35" name="Marcador de contenido 2"/>
          <p:cNvSpPr>
            <a:spLocks noGrp="1"/>
          </p:cNvSpPr>
          <p:nvPr>
            <p:ph idx="1"/>
          </p:nvPr>
        </p:nvSpPr>
        <p:spPr>
          <a:xfrm>
            <a:off x="838199" y="1786224"/>
            <a:ext cx="10851063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Top </a:t>
            </a:r>
            <a:r>
              <a:rPr lang="en-U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quality scientific research</a:t>
            </a:r>
            <a:endParaRPr lang="en-US" sz="2400" b="1" dirty="0" smtClean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28650" indent="0">
              <a:lnSpc>
                <a:spcPct val="100000"/>
              </a:lnSpc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ca-ES" sz="2000" dirty="0" smtClean="0"/>
              <a:t>Business </a:t>
            </a:r>
            <a:r>
              <a:rPr lang="ca-ES" sz="2000" dirty="0" err="1" smtClean="0"/>
              <a:t>Administration</a:t>
            </a:r>
            <a:r>
              <a:rPr lang="ca-ES" sz="2000" dirty="0" smtClean="0"/>
              <a:t> </a:t>
            </a:r>
            <a:r>
              <a:rPr lang="ca-ES" sz="2000" dirty="0" err="1" smtClean="0"/>
              <a:t>and</a:t>
            </a:r>
            <a:r>
              <a:rPr lang="ca-ES" sz="2000" dirty="0" smtClean="0"/>
              <a:t> Management</a:t>
            </a:r>
          </a:p>
          <a:p>
            <a:pPr marL="628650" indent="0">
              <a:lnSpc>
                <a:spcPct val="100000"/>
              </a:lnSpc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ca-ES" sz="2000" dirty="0" err="1" smtClean="0"/>
              <a:t>Automatic</a:t>
            </a:r>
            <a:r>
              <a:rPr lang="ca-ES" sz="2000" dirty="0" smtClean="0"/>
              <a:t> </a:t>
            </a:r>
            <a:r>
              <a:rPr lang="ca-ES" sz="2000" dirty="0" err="1"/>
              <a:t>Control,Robotics</a:t>
            </a:r>
            <a:r>
              <a:rPr lang="ca-ES" sz="2000" dirty="0"/>
              <a:t> </a:t>
            </a:r>
            <a:r>
              <a:rPr lang="ca-ES" sz="2000" dirty="0" err="1"/>
              <a:t>and</a:t>
            </a:r>
            <a:r>
              <a:rPr lang="ca-ES" sz="2000" dirty="0"/>
              <a:t> </a:t>
            </a:r>
            <a:r>
              <a:rPr lang="ca-ES" sz="2000" dirty="0" err="1" smtClean="0"/>
              <a:t>Vision</a:t>
            </a:r>
            <a:endParaRPr lang="ca-ES" sz="2000" dirty="0" smtClean="0"/>
          </a:p>
          <a:p>
            <a:pPr marL="628650" indent="0">
              <a:lnSpc>
                <a:spcPct val="100000"/>
              </a:lnSpc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ca-ES" sz="2000" dirty="0" err="1" smtClean="0"/>
              <a:t>Biomedical</a:t>
            </a:r>
            <a:r>
              <a:rPr lang="ca-ES" sz="2000" dirty="0" smtClean="0"/>
              <a:t> </a:t>
            </a:r>
            <a:r>
              <a:rPr lang="ca-ES" sz="2000" dirty="0" err="1" smtClean="0"/>
              <a:t>Engineering</a:t>
            </a:r>
            <a:endParaRPr lang="ca-ES" sz="2000" dirty="0" smtClean="0"/>
          </a:p>
          <a:p>
            <a:pPr marL="628650" indent="0">
              <a:lnSpc>
                <a:spcPct val="100000"/>
              </a:lnSpc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ca-ES" sz="2000" dirty="0" err="1" smtClean="0"/>
              <a:t>Electrical</a:t>
            </a:r>
            <a:r>
              <a:rPr lang="ca-ES" sz="2000" dirty="0" smtClean="0"/>
              <a:t> </a:t>
            </a:r>
            <a:r>
              <a:rPr lang="ca-ES" sz="2000" dirty="0" err="1" smtClean="0"/>
              <a:t>Engineering</a:t>
            </a:r>
            <a:endParaRPr lang="ca-ES" sz="2000" dirty="0" smtClean="0"/>
          </a:p>
          <a:p>
            <a:pPr marL="628650" indent="0">
              <a:lnSpc>
                <a:spcPct val="100000"/>
              </a:lnSpc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Nuclear and </a:t>
            </a:r>
            <a:r>
              <a:rPr lang="en-US" sz="2000" dirty="0" err="1"/>
              <a:t>Ionising</a:t>
            </a:r>
            <a:r>
              <a:rPr lang="en-US" sz="2000" dirty="0"/>
              <a:t> Radiation </a:t>
            </a:r>
            <a:r>
              <a:rPr lang="en-US" sz="2000" dirty="0" smtClean="0"/>
              <a:t>Engineering</a:t>
            </a:r>
          </a:p>
          <a:p>
            <a:pPr marL="628650" indent="0">
              <a:lnSpc>
                <a:spcPct val="100000"/>
              </a:lnSpc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err="1" smtClean="0"/>
              <a:t>Environomical</a:t>
            </a:r>
            <a:r>
              <a:rPr lang="en-US" sz="2000" dirty="0" smtClean="0"/>
              <a:t> </a:t>
            </a:r>
            <a:r>
              <a:rPr lang="en-US" sz="2000" dirty="0"/>
              <a:t>Pathways for Sustainable Energy </a:t>
            </a:r>
            <a:r>
              <a:rPr lang="en-US" sz="2000" dirty="0" smtClean="0"/>
              <a:t>Services</a:t>
            </a:r>
          </a:p>
          <a:p>
            <a:pPr marL="628650" indent="0">
              <a:lnSpc>
                <a:spcPct val="100000"/>
              </a:lnSpc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Mechanical, Fluids and </a:t>
            </a:r>
            <a:r>
              <a:rPr lang="en-US" sz="2000" dirty="0" err="1"/>
              <a:t>Aerospacial</a:t>
            </a:r>
            <a:r>
              <a:rPr lang="en-US" sz="2000" dirty="0"/>
              <a:t> </a:t>
            </a:r>
            <a:r>
              <a:rPr lang="en-US" sz="2000" dirty="0" smtClean="0"/>
              <a:t>Engineering</a:t>
            </a:r>
          </a:p>
          <a:p>
            <a:pPr marL="628650" indent="0">
              <a:lnSpc>
                <a:spcPct val="100000"/>
              </a:lnSpc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ca-ES" sz="2000" dirty="0" smtClean="0"/>
              <a:t>Erasmus </a:t>
            </a:r>
            <a:r>
              <a:rPr lang="ca-ES" sz="2000" dirty="0" err="1" smtClean="0"/>
              <a:t>Mundus</a:t>
            </a:r>
            <a:r>
              <a:rPr lang="ca-ES" sz="2000" dirty="0" smtClean="0"/>
              <a:t> SELECT</a:t>
            </a:r>
            <a:r>
              <a:rPr lang="ca-ES" sz="2000" dirty="0"/>
              <a:t>+</a:t>
            </a:r>
          </a:p>
          <a:p>
            <a:pPr>
              <a:lnSpc>
                <a:spcPct val="100000"/>
              </a:lnSpc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endParaRPr lang="ca-ES" sz="2000" dirty="0" smtClean="0"/>
          </a:p>
        </p:txBody>
      </p:sp>
    </p:spTree>
    <p:extLst>
      <p:ext uri="{BB962C8B-B14F-4D97-AF65-F5344CB8AC3E}">
        <p14:creationId xmlns:p14="http://schemas.microsoft.com/office/powerpoint/2010/main" val="428286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9728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/>
            </a:r>
            <a:b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35" name="Marcador de contenido 2"/>
          <p:cNvSpPr>
            <a:spLocks noGrp="1"/>
          </p:cNvSpPr>
          <p:nvPr>
            <p:ph idx="1"/>
          </p:nvPr>
        </p:nvSpPr>
        <p:spPr>
          <a:xfrm>
            <a:off x="293187" y="0"/>
            <a:ext cx="8698413" cy="177612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300"/>
              </a:spcBef>
              <a:buClr>
                <a:srgbClr val="0070C0"/>
              </a:buClr>
              <a:buNone/>
            </a:pPr>
            <a:r>
              <a:rPr lang="en-GB" sz="6600" dirty="0" smtClean="0">
                <a:solidFill>
                  <a:srgbClr val="0070C0"/>
                </a:solidFill>
                <a:latin typeface="Impact" panose="020B0806030902050204" pitchFamily="34" charset="0"/>
              </a:rPr>
              <a:t>Welcome week for international students    </a:t>
            </a:r>
            <a:r>
              <a:rPr lang="en-GB" sz="2400" dirty="0" smtClean="0">
                <a:solidFill>
                  <a:srgbClr val="0070C0"/>
                </a:solidFill>
                <a:latin typeface="Impact" panose="020B0806030902050204" pitchFamily="34" charset="0"/>
              </a:rPr>
              <a:t>10,12 and 13 </a:t>
            </a:r>
            <a:r>
              <a:rPr lang="en-GB" sz="2400" dirty="0">
                <a:solidFill>
                  <a:srgbClr val="0070C0"/>
                </a:solidFill>
                <a:latin typeface="Impact" panose="020B0806030902050204" pitchFamily="34" charset="0"/>
              </a:rPr>
              <a:t>S</a:t>
            </a:r>
            <a:r>
              <a:rPr lang="en-GB" sz="2400" dirty="0" smtClean="0">
                <a:solidFill>
                  <a:srgbClr val="0070C0"/>
                </a:solidFill>
                <a:latin typeface="Impact" panose="020B0806030902050204" pitchFamily="34" charset="0"/>
              </a:rPr>
              <a:t>eptember (11 September public holiday)</a:t>
            </a:r>
            <a:endParaRPr lang="en-GB" sz="2400" dirty="0" smtClean="0"/>
          </a:p>
        </p:txBody>
      </p:sp>
      <p:sp>
        <p:nvSpPr>
          <p:cNvPr id="6" name="QuadreDeText 5"/>
          <p:cNvSpPr txBox="1"/>
          <p:nvPr/>
        </p:nvSpPr>
        <p:spPr>
          <a:xfrm>
            <a:off x="0" y="2462719"/>
            <a:ext cx="9064381" cy="3990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0"/>
              </a:spcAft>
            </a:pPr>
            <a:endParaRPr lang="en-GB" b="1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en-GB" sz="2800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10 </a:t>
            </a:r>
            <a:r>
              <a:rPr lang="en-GB" sz="2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September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endParaRPr lang="en-GB" b="1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09.00h   Welcome session -  </a:t>
            </a:r>
            <a:r>
              <a:rPr lang="en-GB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Aula</a:t>
            </a:r>
            <a:r>
              <a:rPr lang="en-GB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Capella 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endParaRPr lang="ca-E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09:30h    Welcome ESN (Erasmus Student Network) – </a:t>
            </a:r>
            <a:r>
              <a:rPr lang="en-GB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Aula</a:t>
            </a:r>
            <a:r>
              <a:rPr lang="en-GB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Capella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endParaRPr lang="en-GB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From 11.00h…    </a:t>
            </a:r>
            <a:r>
              <a:rPr lang="en-U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Collecting documentation at Information desk (ETSEIB </a:t>
            </a: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Hall) 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en-US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 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en-US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 </a:t>
            </a:r>
            <a:r>
              <a:rPr lang="en-US" b="1" u="sng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Please come at the exact time you have received by mail</a:t>
            </a:r>
          </a:p>
          <a:p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         Remember</a:t>
            </a:r>
            <a:r>
              <a:rPr lang="en-U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! </a:t>
            </a:r>
            <a:r>
              <a:rPr lang="en-US" i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check the required documentation at the Welcome guide</a:t>
            </a:r>
            <a:r>
              <a:rPr lang="en-US" i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n-US" sz="1400" i="1" dirty="0" smtClean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             (If you need a copy of the documents, we have a copy shop in our building).</a:t>
            </a:r>
            <a:endParaRPr lang="en-US" sz="1400" i="1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198899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b="10529"/>
          <a:stretch/>
        </p:blipFill>
        <p:spPr>
          <a:xfrm>
            <a:off x="5314950" y="0"/>
            <a:ext cx="6877050" cy="6858000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876300" y="782877"/>
            <a:ext cx="9144000" cy="1355486"/>
          </a:xfrm>
        </p:spPr>
        <p:txBody>
          <a:bodyPr>
            <a:normAutofit fontScale="90000"/>
          </a:bodyPr>
          <a:lstStyle/>
          <a:p>
            <a:pPr algn="l"/>
            <a:r>
              <a:rPr lang="es-ES" spc="300" dirty="0">
                <a:solidFill>
                  <a:srgbClr val="0070C0"/>
                </a:solidFill>
                <a:latin typeface="Impact" panose="020B0806030902050204" pitchFamily="34" charset="0"/>
              </a:rPr>
              <a:t/>
            </a:r>
            <a:br>
              <a:rPr lang="es-ES" spc="3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r>
              <a:rPr lang="es-ES" sz="4900" dirty="0">
                <a:solidFill>
                  <a:srgbClr val="0070C0"/>
                </a:solidFill>
                <a:latin typeface="Impact" panose="020B0806030902050204" pitchFamily="34" charset="0"/>
              </a:rPr>
              <a:t>Barcelona </a:t>
            </a:r>
            <a:r>
              <a:rPr lang="es-ES" sz="4900" dirty="0" err="1">
                <a:solidFill>
                  <a:srgbClr val="0070C0"/>
                </a:solidFill>
                <a:latin typeface="Impact" panose="020B0806030902050204" pitchFamily="34" charset="0"/>
              </a:rPr>
              <a:t>School</a:t>
            </a:r>
            <a:r>
              <a:rPr lang="es-ES" sz="4900" dirty="0">
                <a:solidFill>
                  <a:srgbClr val="0070C0"/>
                </a:solidFill>
                <a:latin typeface="Impact" panose="020B0806030902050204" pitchFamily="34" charset="0"/>
              </a:rPr>
              <a:t> of Industrial </a:t>
            </a:r>
            <a:r>
              <a:rPr lang="es-ES" sz="4900" dirty="0" err="1">
                <a:solidFill>
                  <a:srgbClr val="0070C0"/>
                </a:solidFill>
                <a:latin typeface="Impact" panose="020B0806030902050204" pitchFamily="34" charset="0"/>
              </a:rPr>
              <a:t>Engineering</a:t>
            </a:r>
            <a:r>
              <a:rPr lang="es-ES" sz="4900" dirty="0">
                <a:solidFill>
                  <a:srgbClr val="0070C0"/>
                </a:solidFill>
                <a:latin typeface="Impact" panose="020B0806030902050204" pitchFamily="34" charset="0"/>
              </a:rPr>
              <a:t> - UPC </a:t>
            </a:r>
          </a:p>
        </p:txBody>
      </p:sp>
      <p:pic>
        <p:nvPicPr>
          <p:cNvPr id="3074" name="Picture 2" descr="C:\Users\Marc Milian\Desktop\carta_logos\logo_cart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12"/>
          <a:stretch/>
        </p:blipFill>
        <p:spPr bwMode="auto">
          <a:xfrm>
            <a:off x="790285" y="4852479"/>
            <a:ext cx="4844555" cy="107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AREA_ETSEIB\2015\JPO_2015\banner1\jpo_15_00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8" r="32940"/>
          <a:stretch/>
        </p:blipFill>
        <p:spPr bwMode="auto">
          <a:xfrm>
            <a:off x="1211859" y="2273315"/>
            <a:ext cx="4001408" cy="231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41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24"/>
    </mc:Choice>
    <mc:Fallback xmlns="">
      <p:transition spd="slow" advTm="18424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/>
            </a:r>
            <a:b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6" name="QuadreDeText 5"/>
          <p:cNvSpPr txBox="1"/>
          <p:nvPr/>
        </p:nvSpPr>
        <p:spPr>
          <a:xfrm>
            <a:off x="838200" y="2807951"/>
            <a:ext cx="9064381" cy="275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0"/>
              </a:spcAft>
            </a:pPr>
            <a:endParaRPr lang="en-GB" b="1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ca-ES" sz="2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12 </a:t>
            </a:r>
            <a:r>
              <a:rPr lang="ca-ES" sz="28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September</a:t>
            </a:r>
            <a:r>
              <a:rPr lang="ca-ES" sz="2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</a:t>
            </a:r>
            <a:r>
              <a:rPr lang="ca-ES" b="1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Very</a:t>
            </a:r>
            <a:r>
              <a:rPr lang="ca-ES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important!) </a:t>
            </a:r>
          </a:p>
          <a:p>
            <a:endParaRPr lang="ca-ES" b="1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11:30h-12:00h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ETSEIB </a:t>
            </a:r>
            <a:r>
              <a:rPr lang="ca-ES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Library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session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 -Aula Capella</a:t>
            </a:r>
          </a:p>
          <a:p>
            <a:endParaRPr lang="ca-E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12:00h-12:30h : </a:t>
            </a:r>
            <a:r>
              <a:rPr lang="ca-ES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Inmigration</a:t>
            </a:r>
            <a:r>
              <a:rPr lang="ca-ES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session</a:t>
            </a:r>
            <a:r>
              <a:rPr lang="ca-ES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(legal status in Spain)</a:t>
            </a:r>
          </a:p>
          <a:p>
            <a:endParaRPr lang="ca-E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809625" indent="-95250">
              <a:buFont typeface="Arial" panose="020B0604020202020204" pitchFamily="34" charset="0"/>
              <a:buChar char="•"/>
            </a:pP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</a:t>
            </a:r>
            <a:r>
              <a:rPr lang="ca-ES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Immigration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procedures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(EU) Aula Capella (Hall) 	                                               </a:t>
            </a:r>
          </a:p>
          <a:p>
            <a:pPr marL="809625" indent="-95250">
              <a:buFont typeface="Arial" panose="020B0604020202020204" pitchFamily="34" charset="0"/>
              <a:buChar char="•"/>
            </a:pP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	</a:t>
            </a:r>
            <a:r>
              <a:rPr lang="ca-ES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Immigration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procedures</a:t>
            </a:r>
            <a:r>
              <a:rPr lang="ca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(NON EU) Sala Conferencies (1st </a:t>
            </a:r>
            <a:r>
              <a:rPr lang="ca-ES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floor</a:t>
            </a:r>
            <a:r>
              <a:rPr lang="ca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  <a:endParaRPr lang="ca-ES" dirty="0"/>
          </a:p>
        </p:txBody>
      </p:sp>
      <p:sp>
        <p:nvSpPr>
          <p:cNvPr id="3" name="Rectangle 2"/>
          <p:cNvSpPr/>
          <p:nvPr/>
        </p:nvSpPr>
        <p:spPr>
          <a:xfrm>
            <a:off x="247649" y="0"/>
            <a:ext cx="9654931" cy="2531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0070C0"/>
              </a:buClr>
            </a:pPr>
            <a:r>
              <a:rPr lang="en-GB" sz="6600" dirty="0">
                <a:solidFill>
                  <a:srgbClr val="0070C0"/>
                </a:solidFill>
                <a:latin typeface="Impact" panose="020B0806030902050204" pitchFamily="34" charset="0"/>
              </a:rPr>
              <a:t>Welcome week for international students    </a:t>
            </a:r>
            <a:endParaRPr lang="en-GB" sz="6600" dirty="0" smtClean="0">
              <a:solidFill>
                <a:srgbClr val="0070C0"/>
              </a:solidFill>
              <a:latin typeface="Impact" panose="020B0806030902050204" pitchFamily="34" charset="0"/>
            </a:endParaRPr>
          </a:p>
          <a:p>
            <a:pPr>
              <a:spcBef>
                <a:spcPts val="300"/>
              </a:spcBef>
              <a:buClr>
                <a:srgbClr val="0070C0"/>
              </a:buClr>
            </a:pPr>
            <a:r>
              <a:rPr lang="en-GB" sz="2400" dirty="0" smtClean="0">
                <a:solidFill>
                  <a:srgbClr val="0070C0"/>
                </a:solidFill>
                <a:latin typeface="Impact" panose="020B0806030902050204" pitchFamily="34" charset="0"/>
              </a:rPr>
              <a:t>10,12 </a:t>
            </a:r>
            <a:r>
              <a:rPr lang="en-GB" sz="2400" dirty="0">
                <a:solidFill>
                  <a:srgbClr val="0070C0"/>
                </a:solidFill>
                <a:latin typeface="Impact" panose="020B0806030902050204" pitchFamily="34" charset="0"/>
              </a:rPr>
              <a:t>and 13 September (11 September public holiday)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1790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/>
            </a:r>
            <a:b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6" name="QuadreDeText 5"/>
          <p:cNvSpPr txBox="1"/>
          <p:nvPr/>
        </p:nvSpPr>
        <p:spPr>
          <a:xfrm>
            <a:off x="628650" y="2026821"/>
            <a:ext cx="9064381" cy="5251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0"/>
              </a:spcAft>
            </a:pPr>
            <a:endParaRPr lang="en-GB" b="1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714375"/>
            <a:endParaRPr lang="ca-ES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714375"/>
            <a:endParaRPr lang="ca-E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714375" indent="-714375"/>
            <a:r>
              <a:rPr lang="ca-ES" sz="2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13 </a:t>
            </a:r>
            <a:r>
              <a:rPr lang="en-GB" sz="2800" b="1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September Enrolment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10:00h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…  Enrolment at Computer’s room 1.3 (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first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floor)</a:t>
            </a:r>
          </a:p>
          <a:p>
            <a:r>
              <a:rPr lang="en-US" b="1" u="sng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Please come at the exact time that appears in your e-</a:t>
            </a:r>
            <a:r>
              <a:rPr lang="en-US" b="1" u="sng" dirty="0" err="1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secretaria</a:t>
            </a:r>
            <a:endParaRPr lang="en-US" b="1" u="sng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IMPORTANT BEFORE ENROLMENT!</a:t>
            </a:r>
          </a:p>
          <a:p>
            <a:endParaRPr lang="en-US" b="1" dirty="0">
              <a:solidFill>
                <a:srgbClr val="FF9900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Fill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your personal data and select the LOPD Authorizations (Personal Data Protection Spanish Law) through e-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Secretaria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Students who carry out a Research assignment or the Master’s thesis will have to fill the form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New project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through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e-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Secretaria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a-E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13.00h</a:t>
            </a:r>
            <a:r>
              <a:rPr lang="ca-ES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ca-ES" dirty="0">
                <a:latin typeface="Calibri" panose="020F0502020204030204" pitchFamily="34" charset="0"/>
                <a:cs typeface="Calibri" panose="020F0502020204030204" pitchFamily="34" charset="0"/>
              </a:rPr>
              <a:t>International Lunch (ESN)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a-E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endParaRPr lang="ca-ES" dirty="0"/>
          </a:p>
        </p:txBody>
      </p:sp>
      <p:sp>
        <p:nvSpPr>
          <p:cNvPr id="7" name="Rectangle 6"/>
          <p:cNvSpPr/>
          <p:nvPr/>
        </p:nvSpPr>
        <p:spPr>
          <a:xfrm>
            <a:off x="247649" y="0"/>
            <a:ext cx="9654931" cy="2531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0070C0"/>
              </a:buClr>
            </a:pPr>
            <a:r>
              <a:rPr lang="en-GB" sz="6600" dirty="0">
                <a:solidFill>
                  <a:srgbClr val="0070C0"/>
                </a:solidFill>
                <a:latin typeface="Impact" panose="020B0806030902050204" pitchFamily="34" charset="0"/>
              </a:rPr>
              <a:t>Welcome week for international students    </a:t>
            </a:r>
            <a:endParaRPr lang="en-GB" sz="6600" dirty="0" smtClean="0">
              <a:solidFill>
                <a:srgbClr val="0070C0"/>
              </a:solidFill>
              <a:latin typeface="Impact" panose="020B0806030902050204" pitchFamily="34" charset="0"/>
            </a:endParaRPr>
          </a:p>
          <a:p>
            <a:pPr>
              <a:spcBef>
                <a:spcPts val="300"/>
              </a:spcBef>
              <a:buClr>
                <a:srgbClr val="0070C0"/>
              </a:buClr>
            </a:pPr>
            <a:r>
              <a:rPr lang="en-GB" sz="2400" dirty="0" smtClean="0">
                <a:solidFill>
                  <a:srgbClr val="0070C0"/>
                </a:solidFill>
                <a:latin typeface="Impact" panose="020B0806030902050204" pitchFamily="34" charset="0"/>
              </a:rPr>
              <a:t>10,12 </a:t>
            </a:r>
            <a:r>
              <a:rPr lang="en-GB" sz="2400" dirty="0">
                <a:solidFill>
                  <a:srgbClr val="0070C0"/>
                </a:solidFill>
                <a:latin typeface="Impact" panose="020B0806030902050204" pitchFamily="34" charset="0"/>
              </a:rPr>
              <a:t>and 13 September (11 September public holiday)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28010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/>
            </a:r>
            <a:b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7650" y="365125"/>
            <a:ext cx="965493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0070C0"/>
              </a:buClr>
            </a:pPr>
            <a:r>
              <a:rPr lang="en-GB" sz="6600" dirty="0" smtClean="0">
                <a:solidFill>
                  <a:srgbClr val="0070C0"/>
                </a:solidFill>
                <a:latin typeface="Impact" panose="020B0806030902050204" pitchFamily="34" charset="0"/>
              </a:rPr>
              <a:t>Insurance!</a:t>
            </a:r>
            <a:endParaRPr lang="en-GB" sz="2400" dirty="0"/>
          </a:p>
        </p:txBody>
      </p:sp>
      <p:sp>
        <p:nvSpPr>
          <p:cNvPr id="8" name="Contenidor de contingut 2"/>
          <p:cNvSpPr>
            <a:spLocks noGrp="1"/>
          </p:cNvSpPr>
          <p:nvPr>
            <p:ph idx="1"/>
          </p:nvPr>
        </p:nvSpPr>
        <p:spPr>
          <a:xfrm>
            <a:off x="457200" y="1600200"/>
            <a:ext cx="9277350" cy="4525963"/>
          </a:xfrm>
        </p:spPr>
        <p:txBody>
          <a:bodyPr/>
          <a:lstStyle/>
          <a:p>
            <a:pPr algn="just"/>
            <a:endParaRPr lang="es-ES" dirty="0"/>
          </a:p>
          <a:p>
            <a:pPr algn="just"/>
            <a:r>
              <a:rPr lang="en-US" sz="1800" b="1" kern="12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EU students</a:t>
            </a:r>
            <a:r>
              <a:rPr lang="en-US" sz="1800" kern="12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a European Health Card, this </a:t>
            </a:r>
            <a:r>
              <a:rPr lang="en-US" sz="1800" u="sng" kern="12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is not enough for your stay</a:t>
            </a:r>
            <a:r>
              <a:rPr lang="en-US" sz="1800" kern="12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. You need to have an additional private insurance that covers you for your stay and that includes: health assistance, accident, repatriation and civil responsibility. You will have to deliver the copy of European Health Insurance Card and the copy of the coverage of the private insurance.</a:t>
            </a:r>
          </a:p>
          <a:p>
            <a:pPr marL="0" indent="0" algn="just">
              <a:buNone/>
            </a:pPr>
            <a:endParaRPr lang="en-US" sz="1800" kern="12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sz="1800" b="1" kern="12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Non EU-students </a:t>
            </a:r>
            <a:r>
              <a:rPr lang="en-US" sz="1800" kern="12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will have to deliver the copy of the private insurance that includes: health assistance, accident, repatriation, civil responsibility.  </a:t>
            </a:r>
          </a:p>
          <a:p>
            <a:pPr marL="0" indent="0" algn="just">
              <a:buNone/>
            </a:pPr>
            <a:endParaRPr lang="en-US" sz="1800" kern="12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en-US" sz="1800" kern="12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     You will find more information in the </a:t>
            </a:r>
            <a:r>
              <a:rPr lang="en-US" sz="1800" b="1" kern="12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Welcome Guide.</a:t>
            </a:r>
          </a:p>
        </p:txBody>
      </p:sp>
    </p:spTree>
    <p:extLst>
      <p:ext uri="{BB962C8B-B14F-4D97-AF65-F5344CB8AC3E}">
        <p14:creationId xmlns:p14="http://schemas.microsoft.com/office/powerpoint/2010/main" val="259977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/>
            </a:r>
            <a:b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7650" y="365125"/>
            <a:ext cx="965493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0070C0"/>
              </a:buClr>
            </a:pPr>
            <a:r>
              <a:rPr lang="en-GB" sz="6600" dirty="0" smtClean="0">
                <a:solidFill>
                  <a:srgbClr val="0070C0"/>
                </a:solidFill>
                <a:latin typeface="Impact" panose="020B0806030902050204" pitchFamily="34" charset="0"/>
              </a:rPr>
              <a:t>Student card!</a:t>
            </a:r>
            <a:endParaRPr lang="en-GB" sz="2400" dirty="0"/>
          </a:p>
        </p:txBody>
      </p:sp>
      <p:sp>
        <p:nvSpPr>
          <p:cNvPr id="8" name="Contenidor de contingut 2"/>
          <p:cNvSpPr>
            <a:spLocks noGrp="1"/>
          </p:cNvSpPr>
          <p:nvPr>
            <p:ph idx="1"/>
          </p:nvPr>
        </p:nvSpPr>
        <p:spPr>
          <a:xfrm>
            <a:off x="457200" y="1600200"/>
            <a:ext cx="9277350" cy="4525963"/>
          </a:xfrm>
        </p:spPr>
        <p:txBody>
          <a:bodyPr/>
          <a:lstStyle/>
          <a:p>
            <a:pPr algn="just"/>
            <a:endParaRPr lang="en-US" sz="1800" b="1" kern="12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2540085"/>
            <a:ext cx="3197272" cy="2088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755576" y="4883519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 </a:t>
            </a:r>
            <a:r>
              <a:rPr lang="en-U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copy of the enrolment sheet can be used as a provisional student card</a:t>
            </a:r>
            <a:r>
              <a:rPr lang="en-U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. </a:t>
            </a:r>
            <a:endParaRPr lang="en-U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5653" y="1837063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The same day of the enrolment, you can ask for your student card through e-</a:t>
            </a:r>
            <a:r>
              <a:rPr lang="en-US" dirty="0" err="1"/>
              <a:t>Secretaria</a:t>
            </a:r>
            <a:r>
              <a:rPr lang="en-US" dirty="0"/>
              <a:t> or in the following link:</a:t>
            </a:r>
            <a:endParaRPr lang="ca-ES" dirty="0"/>
          </a:p>
          <a:p>
            <a:r>
              <a:rPr lang="en-US" dirty="0"/>
              <a:t> </a:t>
            </a:r>
            <a:endParaRPr lang="ca-ES" dirty="0"/>
          </a:p>
          <a:p>
            <a:r>
              <a:rPr lang="en-US" u="sng" dirty="0">
                <a:hlinkClick r:id="rId6"/>
              </a:rPr>
              <a:t>http://www.upc.edu/identitatdigital/ca</a:t>
            </a:r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133776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/>
            </a:r>
            <a:b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7650" y="365125"/>
            <a:ext cx="965493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0070C0"/>
              </a:buClr>
            </a:pPr>
            <a:r>
              <a:rPr lang="en-GB" sz="6600" dirty="0" smtClean="0">
                <a:solidFill>
                  <a:srgbClr val="0070C0"/>
                </a:solidFill>
                <a:latin typeface="Impact" panose="020B0806030902050204" pitchFamily="34" charset="0"/>
              </a:rPr>
              <a:t>Units of interest</a:t>
            </a:r>
            <a:endParaRPr lang="en-GB" sz="2400" dirty="0"/>
          </a:p>
        </p:txBody>
      </p:sp>
      <p:sp>
        <p:nvSpPr>
          <p:cNvPr id="8" name="Contenidor de contingut 2"/>
          <p:cNvSpPr>
            <a:spLocks noGrp="1"/>
          </p:cNvSpPr>
          <p:nvPr>
            <p:ph idx="1"/>
          </p:nvPr>
        </p:nvSpPr>
        <p:spPr>
          <a:xfrm>
            <a:off x="457200" y="1600200"/>
            <a:ext cx="9277350" cy="4525963"/>
          </a:xfrm>
        </p:spPr>
        <p:txBody>
          <a:bodyPr>
            <a:normAutofit fontScale="77500" lnSpcReduction="20000"/>
          </a:bodyPr>
          <a:lstStyle/>
          <a:p>
            <a:pPr marL="285750" indent="-285750"/>
            <a:r>
              <a:rPr lang="en-U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Please, check the Welcome Guide at the website of the ETSEIB</a:t>
            </a:r>
          </a:p>
          <a:p>
            <a:r>
              <a:rPr lang="ca-ES" dirty="0">
                <a:hlinkClick r:id="rId5"/>
              </a:rPr>
              <a:t>https://etseib.upc.edu/en/mobility-students/do-you-want-to-come/upon-arrival</a:t>
            </a:r>
            <a:endParaRPr lang="en-U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85750" indent="-285750"/>
            <a:r>
              <a:rPr lang="en-U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Information Service –SIAE</a:t>
            </a:r>
            <a:r>
              <a:rPr lang="es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(hall ETSEIB)</a:t>
            </a:r>
          </a:p>
          <a:p>
            <a:pPr marL="285750" indent="-285750"/>
            <a:r>
              <a:rPr lang="es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International </a:t>
            </a:r>
            <a:r>
              <a:rPr lang="es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Office (hall ETSEIB) </a:t>
            </a:r>
            <a:r>
              <a:rPr lang="es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6"/>
              </a:rPr>
              <a:t>incoming.etseib@upc.edu</a:t>
            </a:r>
            <a:endParaRPr lang="es-ES" dirty="0" smtClean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85750" indent="-285750"/>
            <a:r>
              <a:rPr lang="es-ES" dirty="0" smtClean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OMI </a:t>
            </a:r>
            <a:r>
              <a:rPr lang="es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(International </a:t>
            </a:r>
            <a:r>
              <a:rPr lang="es-ES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mobility</a:t>
            </a:r>
            <a:r>
              <a:rPr lang="es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office) </a:t>
            </a:r>
            <a:r>
              <a:rPr lang="es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7"/>
              </a:rPr>
              <a:t>Oficina.mobilitat.internacional@upc.edu</a:t>
            </a:r>
            <a:r>
              <a:rPr lang="es-ES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North Campus UPC</a:t>
            </a:r>
          </a:p>
          <a:p>
            <a:pPr marL="285750" indent="-285750"/>
            <a:endParaRPr lang="es-ES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285750" indent="-285750"/>
            <a:r>
              <a:rPr lang="es-ES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Virtual Campus </a:t>
            </a:r>
          </a:p>
          <a:p>
            <a:pPr marL="285750" indent="-285750"/>
            <a:endParaRPr lang="es-ES" b="1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endParaRPr lang="es-ES" b="1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a-ES" dirty="0" smtClean="0"/>
              <a:t>      </a:t>
            </a:r>
            <a:r>
              <a:rPr lang="es-ES" dirty="0" smtClean="0"/>
              <a:t>  </a:t>
            </a:r>
            <a:r>
              <a:rPr lang="es-ES" sz="2400" i="1" dirty="0" err="1"/>
              <a:t>Certificates</a:t>
            </a:r>
            <a:r>
              <a:rPr lang="es-ES" sz="2400" i="1" dirty="0"/>
              <a:t>,	               </a:t>
            </a:r>
            <a:r>
              <a:rPr lang="es-ES" sz="2400" i="1" dirty="0" smtClean="0"/>
              <a:t>       </a:t>
            </a:r>
            <a:r>
              <a:rPr lang="es-ES" sz="2400" i="1" dirty="0" err="1" smtClean="0"/>
              <a:t>Information</a:t>
            </a:r>
            <a:r>
              <a:rPr lang="es-ES" sz="2400" i="1" dirty="0" smtClean="0"/>
              <a:t> </a:t>
            </a:r>
            <a:r>
              <a:rPr lang="es-ES" sz="2400" i="1" dirty="0" err="1" smtClean="0"/>
              <a:t>service</a:t>
            </a:r>
            <a:r>
              <a:rPr lang="es-ES" sz="2400" i="1" dirty="0" smtClean="0"/>
              <a:t>          </a:t>
            </a:r>
            <a:r>
              <a:rPr lang="es-ES" sz="2400" i="1" dirty="0" err="1" smtClean="0"/>
              <a:t>Academic</a:t>
            </a:r>
            <a:r>
              <a:rPr lang="es-ES" sz="2400" i="1" dirty="0" smtClean="0"/>
              <a:t> intranet</a:t>
            </a:r>
          </a:p>
          <a:p>
            <a:pPr marL="0" indent="0">
              <a:buNone/>
            </a:pPr>
            <a:r>
              <a:rPr lang="es-ES" sz="2400" i="1" dirty="0"/>
              <a:t> </a:t>
            </a:r>
            <a:r>
              <a:rPr lang="es-ES" sz="2400" i="1" dirty="0" smtClean="0"/>
              <a:t>        </a:t>
            </a:r>
            <a:r>
              <a:rPr lang="es-ES" sz="2400" i="1" dirty="0" err="1"/>
              <a:t>changes</a:t>
            </a:r>
            <a:r>
              <a:rPr lang="es-ES" sz="2400" i="1" dirty="0"/>
              <a:t> </a:t>
            </a:r>
            <a:r>
              <a:rPr lang="es-ES" sz="2400" i="1" dirty="0" err="1"/>
              <a:t>enrolment</a:t>
            </a:r>
            <a:r>
              <a:rPr lang="es-ES" sz="2400" i="1" dirty="0"/>
              <a:t>…</a:t>
            </a:r>
            <a:r>
              <a:rPr lang="es-ES" sz="2000" dirty="0"/>
              <a:t> </a:t>
            </a:r>
            <a:endParaRPr lang="ca-ES" sz="2000" dirty="0"/>
          </a:p>
          <a:p>
            <a:pPr algn="just"/>
            <a:endParaRPr lang="es-ES" dirty="0"/>
          </a:p>
        </p:txBody>
      </p:sp>
      <p:pic>
        <p:nvPicPr>
          <p:cNvPr id="9" name="image43.pn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720666" y="4684932"/>
            <a:ext cx="1512168" cy="504056"/>
          </a:xfrm>
          <a:prstGeom prst="rect">
            <a:avLst/>
          </a:prstGeom>
        </p:spPr>
      </p:pic>
      <p:pic>
        <p:nvPicPr>
          <p:cNvPr id="10" name="Imatg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9412" y="4697053"/>
            <a:ext cx="1544676" cy="491935"/>
          </a:xfrm>
          <a:prstGeom prst="rect">
            <a:avLst/>
          </a:prstGeom>
        </p:spPr>
      </p:pic>
      <p:pic>
        <p:nvPicPr>
          <p:cNvPr id="11" name="Imatg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6000" y="4744409"/>
            <a:ext cx="1501251" cy="39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75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/>
            </a:r>
            <a:b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7650" y="365125"/>
            <a:ext cx="965493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0070C0"/>
              </a:buClr>
            </a:pPr>
            <a:r>
              <a:rPr lang="en-GB" sz="6600" dirty="0" smtClean="0">
                <a:solidFill>
                  <a:srgbClr val="0070C0"/>
                </a:solidFill>
                <a:latin typeface="Impact" panose="020B0806030902050204" pitchFamily="34" charset="0"/>
              </a:rPr>
              <a:t>Some important points.</a:t>
            </a:r>
            <a:endParaRPr lang="en-GB" sz="2400" dirty="0"/>
          </a:p>
        </p:txBody>
      </p:sp>
      <p:sp>
        <p:nvSpPr>
          <p:cNvPr id="8" name="Contenidor de contingut 2"/>
          <p:cNvSpPr>
            <a:spLocks noGrp="1"/>
          </p:cNvSpPr>
          <p:nvPr>
            <p:ph idx="1"/>
          </p:nvPr>
        </p:nvSpPr>
        <p:spPr>
          <a:xfrm>
            <a:off x="457200" y="1600200"/>
            <a:ext cx="9277350" cy="452596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99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Remember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ca-ES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Starting</a:t>
            </a:r>
            <a:r>
              <a:rPr lang="ca-ES" sz="1800" b="1" dirty="0">
                <a:latin typeface="Calibri" panose="020F0502020204030204" pitchFamily="34" charset="0"/>
                <a:cs typeface="Calibri" panose="020F0502020204030204" pitchFamily="34" charset="0"/>
              </a:rPr>
              <a:t> classes</a:t>
            </a:r>
            <a:r>
              <a:rPr lang="ca-ES" sz="1800" dirty="0">
                <a:latin typeface="Calibri" panose="020F0502020204030204" pitchFamily="34" charset="0"/>
                <a:cs typeface="Calibri" panose="020F0502020204030204" pitchFamily="34" charset="0"/>
              </a:rPr>
              <a:t>: 9 </a:t>
            </a:r>
            <a:r>
              <a:rPr lang="ca-E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September</a:t>
            </a:r>
            <a:r>
              <a:rPr lang="ca-ES" sz="1800"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ca-E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Bachelor</a:t>
            </a:r>
            <a:r>
              <a:rPr lang="ca-ES" sz="1800" dirty="0">
                <a:latin typeface="Calibri" panose="020F0502020204030204" pitchFamily="34" charset="0"/>
                <a:cs typeface="Calibri" panose="020F0502020204030204" pitchFamily="34" charset="0"/>
              </a:rPr>
              <a:t> classes</a:t>
            </a:r>
            <a:br>
              <a:rPr lang="ca-ES" sz="1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ca-ES" sz="1800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16 </a:t>
            </a:r>
            <a:r>
              <a:rPr lang="ca-E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September</a:t>
            </a:r>
            <a:r>
              <a:rPr lang="ca-ES" sz="1800"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ca-E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Master</a:t>
            </a:r>
            <a:r>
              <a:rPr lang="ca-ES" sz="1800" dirty="0">
                <a:latin typeface="Calibri" panose="020F0502020204030204" pitchFamily="34" charset="0"/>
                <a:cs typeface="Calibri" panose="020F0502020204030204" pitchFamily="34" charset="0"/>
              </a:rPr>
              <a:t> classes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Exchange students must perform a workload of 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15-30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ECTS per semester. 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sz="1800" dirty="0"/>
              <a:t>Exam dates </a:t>
            </a:r>
            <a:r>
              <a:rPr lang="en-US" sz="1800" b="1" dirty="0"/>
              <a:t>can NOT be changed!</a:t>
            </a:r>
            <a:endParaRPr lang="ca-ES" sz="1800" dirty="0"/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ca-ES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You</a:t>
            </a:r>
            <a:r>
              <a:rPr lang="ca-ES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can do </a:t>
            </a:r>
            <a:r>
              <a:rPr lang="ca-ES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changes</a:t>
            </a:r>
            <a:r>
              <a:rPr lang="ca-ES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in </a:t>
            </a:r>
            <a:r>
              <a:rPr lang="ca-ES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your</a:t>
            </a:r>
            <a:r>
              <a:rPr lang="ca-ES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enrolment</a:t>
            </a:r>
            <a:r>
              <a:rPr lang="ca-ES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sz="18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from</a:t>
            </a:r>
            <a:r>
              <a:rPr lang="ca-ES" sz="1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13 </a:t>
            </a:r>
            <a:r>
              <a:rPr lang="ca-ES" sz="18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September</a:t>
            </a:r>
            <a:r>
              <a:rPr lang="ca-ES" sz="1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sz="18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until</a:t>
            </a:r>
            <a:r>
              <a:rPr lang="ca-ES" sz="1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29 </a:t>
            </a:r>
            <a:r>
              <a:rPr lang="ca-ES" sz="1800" b="1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September</a:t>
            </a:r>
            <a:r>
              <a:rPr lang="ca-ES" sz="1800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ca-ES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through</a:t>
            </a:r>
            <a:r>
              <a:rPr lang="ca-ES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e-Secretaria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There are two periods of enrollment</a:t>
            </a:r>
          </a:p>
          <a:p>
            <a:pPr marL="0" indent="0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-September (Autumn semester) – on site</a:t>
            </a:r>
          </a:p>
          <a:p>
            <a:pPr marL="0" indent="0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sz="18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-February (Spring semester) – through e-</a:t>
            </a:r>
            <a:r>
              <a:rPr lang="en-US" sz="18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Secretaria</a:t>
            </a:r>
            <a:endParaRPr lang="en-US" sz="18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en-US" sz="1800" b="1" kern="12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11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/>
            </a:r>
            <a:b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7650" y="365125"/>
            <a:ext cx="965493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0070C0"/>
              </a:buClr>
            </a:pPr>
            <a:r>
              <a:rPr lang="en-GB" sz="6600" dirty="0" smtClean="0">
                <a:solidFill>
                  <a:srgbClr val="0070C0"/>
                </a:solidFill>
                <a:latin typeface="Impact" panose="020B0806030902050204" pitchFamily="34" charset="0"/>
              </a:rPr>
              <a:t>Other</a:t>
            </a:r>
            <a:endParaRPr lang="en-GB" sz="2400" dirty="0"/>
          </a:p>
        </p:txBody>
      </p:sp>
      <p:sp>
        <p:nvSpPr>
          <p:cNvPr id="8" name="Contenidor de contingut 2"/>
          <p:cNvSpPr>
            <a:spLocks noGrp="1"/>
          </p:cNvSpPr>
          <p:nvPr>
            <p:ph idx="1"/>
          </p:nvPr>
        </p:nvSpPr>
        <p:spPr>
          <a:xfrm>
            <a:off x="457200" y="1600200"/>
            <a:ext cx="927735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a-E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Accommodation</a:t>
            </a:r>
            <a:r>
              <a:rPr lang="ca-ES" sz="1800" dirty="0">
                <a:latin typeface="Calibri" panose="020F0502020204030204" pitchFamily="34" charset="0"/>
                <a:cs typeface="Calibri" panose="020F0502020204030204" pitchFamily="34" charset="0"/>
              </a:rPr>
              <a:t>: Barcelona Centre Universitari</a:t>
            </a:r>
          </a:p>
          <a:p>
            <a:pPr marL="0" indent="0">
              <a:buNone/>
            </a:pPr>
            <a:r>
              <a:rPr lang="ca-ES" sz="18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https://www.upc.edu/sri/en/students/students-mobility-office/international-students/before-coming-to-upc/accommodation</a:t>
            </a:r>
            <a:endParaRPr lang="ca-E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a-E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Students</a:t>
            </a:r>
            <a:r>
              <a:rPr lang="ca-E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a-E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helping</a:t>
            </a:r>
            <a:r>
              <a:rPr lang="ca-E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a-E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students</a:t>
            </a:r>
            <a:r>
              <a:rPr lang="ca-ES" sz="1800" dirty="0">
                <a:latin typeface="Calibri" panose="020F0502020204030204" pitchFamily="34" charset="0"/>
                <a:cs typeface="Calibri" panose="020F0502020204030204" pitchFamily="34" charset="0"/>
              </a:rPr>
              <a:t>  Erasmus Student Network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info@esn-upc.org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Computer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labs. 1st and 5th floor (H building).</a:t>
            </a:r>
          </a:p>
          <a:p>
            <a:pPr marL="0" indent="0">
              <a:buNone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	-Same username and password as e-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Secretaria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	-Temporary ID</a:t>
            </a:r>
          </a:p>
          <a:p>
            <a:pPr marL="0" indent="0">
              <a:buNone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	   Username: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erasmus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	   PASSWORD: 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2019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WIFI network at ETSEIB –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Eduroam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https://serveistic.upc.edu/ca/wifiupc/documentacio/assistent-de-configuracio-per-eduroam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endParaRPr lang="en-US" sz="1800" b="1" kern="12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66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/>
            </a:r>
            <a:b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</a:b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29" name="28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7650" y="365125"/>
            <a:ext cx="965493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0070C0"/>
              </a:buClr>
            </a:pPr>
            <a:r>
              <a:rPr lang="en-GB" sz="6600" dirty="0" smtClean="0">
                <a:solidFill>
                  <a:srgbClr val="0070C0"/>
                </a:solidFill>
                <a:latin typeface="Impact" panose="020B0806030902050204" pitchFamily="34" charset="0"/>
              </a:rPr>
              <a:t>Contact</a:t>
            </a:r>
            <a:endParaRPr lang="en-GB" sz="2400" dirty="0"/>
          </a:p>
        </p:txBody>
      </p:sp>
      <p:sp>
        <p:nvSpPr>
          <p:cNvPr id="8" name="Contenidor de contingut 2"/>
          <p:cNvSpPr>
            <a:spLocks noGrp="1"/>
          </p:cNvSpPr>
          <p:nvPr>
            <p:ph idx="1"/>
          </p:nvPr>
        </p:nvSpPr>
        <p:spPr>
          <a:xfrm>
            <a:off x="0" y="2000250"/>
            <a:ext cx="11100273" cy="28575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a-ES" sz="3800" smtClean="0"/>
              <a:t>    </a:t>
            </a:r>
            <a:r>
              <a:rPr lang="ca-ES" sz="3200" smtClean="0"/>
              <a:t>International </a:t>
            </a:r>
            <a:r>
              <a:rPr lang="ca-ES" sz="3200" dirty="0"/>
              <a:t>Office</a:t>
            </a:r>
          </a:p>
          <a:p>
            <a:pPr marL="0" indent="0">
              <a:buNone/>
            </a:pPr>
            <a:r>
              <a:rPr lang="ca-ES" sz="3200" dirty="0"/>
              <a:t>     Hall ETSEIB</a:t>
            </a:r>
          </a:p>
          <a:p>
            <a:pPr marL="0" indent="0">
              <a:buNone/>
            </a:pPr>
            <a:r>
              <a:rPr lang="ca-ES" sz="3200" dirty="0"/>
              <a:t>     </a:t>
            </a:r>
            <a:r>
              <a:rPr lang="ca-ES" sz="3200" dirty="0" err="1"/>
              <a:t>Mornings</a:t>
            </a:r>
            <a:r>
              <a:rPr lang="ca-ES" sz="3200" dirty="0"/>
              <a:t>: </a:t>
            </a:r>
            <a:r>
              <a:rPr lang="ca-ES" sz="3200" dirty="0" err="1"/>
              <a:t>from</a:t>
            </a:r>
            <a:r>
              <a:rPr lang="ca-ES" sz="3200" dirty="0"/>
              <a:t> 11h to </a:t>
            </a:r>
            <a:r>
              <a:rPr lang="ca-ES" sz="3200" dirty="0" smtClean="0"/>
              <a:t>13:30h</a:t>
            </a:r>
          </a:p>
          <a:p>
            <a:pPr marL="0" indent="0">
              <a:buNone/>
            </a:pPr>
            <a:r>
              <a:rPr lang="ca-ES" sz="3200" dirty="0" smtClean="0"/>
              <a:t>     </a:t>
            </a:r>
            <a:r>
              <a:rPr lang="ca-ES" sz="3200" dirty="0" err="1" smtClean="0"/>
              <a:t>Afternoon</a:t>
            </a:r>
            <a:r>
              <a:rPr lang="ca-ES" sz="3200" dirty="0" smtClean="0"/>
              <a:t> (</a:t>
            </a:r>
            <a:r>
              <a:rPr lang="ca-ES" sz="3200" dirty="0" err="1" smtClean="0"/>
              <a:t>from</a:t>
            </a:r>
            <a:r>
              <a:rPr lang="ca-ES" sz="3200" dirty="0" smtClean="0"/>
              <a:t> </a:t>
            </a:r>
            <a:r>
              <a:rPr lang="ca-ES" sz="3200" dirty="0" err="1" smtClean="0"/>
              <a:t>October</a:t>
            </a:r>
            <a:r>
              <a:rPr lang="ca-ES" sz="3200" dirty="0" smtClean="0"/>
              <a:t>):</a:t>
            </a:r>
            <a:r>
              <a:rPr lang="ca-ES" sz="3200" dirty="0" err="1" smtClean="0"/>
              <a:t>Tuesday</a:t>
            </a:r>
            <a:r>
              <a:rPr lang="ca-ES" sz="3200" dirty="0" smtClean="0"/>
              <a:t> </a:t>
            </a:r>
            <a:r>
              <a:rPr lang="ca-ES" sz="3200" dirty="0" err="1" smtClean="0"/>
              <a:t>from</a:t>
            </a:r>
            <a:r>
              <a:rPr lang="ca-ES" sz="3200" dirty="0" smtClean="0"/>
              <a:t> 15:30h to 18:00h</a:t>
            </a:r>
            <a:endParaRPr lang="ca-ES" sz="3200" dirty="0"/>
          </a:p>
          <a:p>
            <a:pPr marL="0" indent="0">
              <a:buNone/>
            </a:pPr>
            <a:r>
              <a:rPr lang="ca-ES" sz="3200" dirty="0"/>
              <a:t>     E-mail: </a:t>
            </a:r>
            <a:r>
              <a:rPr lang="ca-ES" sz="3200" dirty="0">
                <a:hlinkClick r:id="rId5"/>
              </a:rPr>
              <a:t>incoming.etseib@upc.edu</a:t>
            </a:r>
            <a:endParaRPr lang="ca-ES" sz="3200" dirty="0"/>
          </a:p>
          <a:p>
            <a:pPr marL="0" indent="0" algn="just">
              <a:buNone/>
            </a:pPr>
            <a:endParaRPr lang="en-US" sz="1800" b="1" kern="12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92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2" r="26133" b="12609"/>
          <a:stretch/>
        </p:blipFill>
        <p:spPr bwMode="auto">
          <a:xfrm>
            <a:off x="3988676" y="617181"/>
            <a:ext cx="8203324" cy="6240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1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8" r="70850"/>
          <a:stretch/>
        </p:blipFill>
        <p:spPr>
          <a:xfrm>
            <a:off x="0" y="0"/>
            <a:ext cx="3875964" cy="6858000"/>
          </a:xfrm>
          <a:prstGeom prst="rect">
            <a:avLst/>
          </a:prstGeom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726091" y="2412027"/>
            <a:ext cx="703087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6600" dirty="0" smtClean="0">
                <a:solidFill>
                  <a:srgbClr val="0070C0"/>
                </a:solidFill>
                <a:latin typeface="Impact" panose="020B0806030902050204" pitchFamily="34" charset="0"/>
                <a:ea typeface="+mn-ea"/>
                <a:cs typeface="+mn-cs"/>
              </a:rPr>
              <a:t>Welcome</a:t>
            </a:r>
            <a:r>
              <a:rPr lang="es-ES" sz="6600" dirty="0" smtClean="0">
                <a:solidFill>
                  <a:srgbClr val="0070C0"/>
                </a:solidFill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lang="es-ES" sz="6600" dirty="0">
                <a:solidFill>
                  <a:srgbClr val="0070C0"/>
                </a:solidFill>
                <a:latin typeface="Impact" panose="020B0806030902050204" pitchFamily="34" charset="0"/>
                <a:ea typeface="+mn-ea"/>
                <a:cs typeface="+mn-cs"/>
              </a:rPr>
              <a:t>to </a:t>
            </a:r>
            <a:r>
              <a:rPr lang="es-ES" sz="6600" dirty="0" smtClean="0">
                <a:solidFill>
                  <a:srgbClr val="0070C0"/>
                </a:solidFill>
                <a:latin typeface="Impact" panose="020B0806030902050204" pitchFamily="34" charset="0"/>
                <a:ea typeface="+mn-ea"/>
                <a:cs typeface="+mn-cs"/>
              </a:rPr>
              <a:t>Barcelona!</a:t>
            </a:r>
            <a:endParaRPr lang="es-ES" sz="6600" dirty="0">
              <a:solidFill>
                <a:srgbClr val="0070C0"/>
              </a:solidFill>
              <a:latin typeface="Impact" panose="020B080603090205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713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24"/>
    </mc:Choice>
    <mc:Fallback xmlns="">
      <p:transition spd="slow" advTm="18424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b="10529"/>
          <a:stretch/>
        </p:blipFill>
        <p:spPr>
          <a:xfrm>
            <a:off x="5314950" y="0"/>
            <a:ext cx="6877050" cy="6858000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447675" y="578766"/>
            <a:ext cx="9144000" cy="1355486"/>
          </a:xfrm>
        </p:spPr>
        <p:txBody>
          <a:bodyPr>
            <a:normAutofit/>
          </a:bodyPr>
          <a:lstStyle/>
          <a:p>
            <a:pPr algn="l"/>
            <a:r>
              <a:rPr lang="en-GB" spc="300" dirty="0" smtClean="0">
                <a:solidFill>
                  <a:srgbClr val="0070C0"/>
                </a:solidFill>
                <a:latin typeface="Impact" panose="020B0806030902050204" pitchFamily="34" charset="0"/>
              </a:rPr>
              <a:t>ETSEIB belongs to UPC</a:t>
            </a:r>
            <a:r>
              <a:rPr lang="en-GB" sz="49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endParaRPr lang="en-GB" sz="49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2" name="QuadreDeText 1"/>
          <p:cNvSpPr txBox="1"/>
          <p:nvPr/>
        </p:nvSpPr>
        <p:spPr>
          <a:xfrm>
            <a:off x="1285875" y="3162300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dirty="0">
                <a:hlinkClick r:id="rId3"/>
              </a:rPr>
              <a:t>https://tv.upc.edu/contents/upc-university-gobal-outlook?set_language=en</a:t>
            </a:r>
            <a:endParaRPr lang="ca-ES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514350" y="1537892"/>
            <a:ext cx="8915399" cy="13554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spc="300" dirty="0" smtClean="0">
                <a:solidFill>
                  <a:srgbClr val="0070C0"/>
                </a:solidFill>
                <a:latin typeface="Impact" panose="020B0806030902050204" pitchFamily="34" charset="0"/>
              </a:rPr>
              <a:t>And which kind of university is UPC?</a:t>
            </a:r>
            <a:r>
              <a:rPr lang="en-GB" sz="36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endParaRPr lang="en-GB" sz="36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83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24"/>
    </mc:Choice>
    <mc:Fallback xmlns="">
      <p:transition spd="slow" advTm="18424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641" y="1638589"/>
            <a:ext cx="4999153" cy="5005250"/>
          </a:xfrm>
          <a:prstGeom prst="rect">
            <a:avLst/>
          </a:prstGeom>
        </p:spPr>
      </p:pic>
      <p:pic>
        <p:nvPicPr>
          <p:cNvPr id="75" name="74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8" r="70850"/>
          <a:stretch/>
        </p:blipFill>
        <p:spPr>
          <a:xfrm rot="10800000">
            <a:off x="8328023" y="-7250"/>
            <a:ext cx="3875964" cy="6858000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>
            <a:off x="895910" y="662152"/>
            <a:ext cx="996950" cy="599089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199" y="522785"/>
            <a:ext cx="9635837" cy="1325563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chemeClr val="bg1"/>
                </a:solidFill>
                <a:latin typeface="Impact" panose="020B0806030902050204" pitchFamily="34" charset="0"/>
              </a:rPr>
              <a:t>UPC</a:t>
            </a:r>
            <a:r>
              <a:rPr lang="es-ES" b="1" dirty="0" smtClean="0">
                <a:latin typeface="Impact" panose="020B0806030902050204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Impact" panose="020B0806030902050204" pitchFamily="34" charset="0"/>
              </a:rPr>
              <a:t>is 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</a:rPr>
              <a:t>the university for people who contribute to imagining the future </a:t>
            </a:r>
            <a:r>
              <a:rPr lang="en-US" sz="28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and 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</a:rPr>
              <a:t>moving the world</a:t>
            </a:r>
            <a:r>
              <a:rPr lang="en-US" sz="2800" dirty="0" smtClean="0">
                <a:solidFill>
                  <a:srgbClr val="0070C0"/>
                </a:solidFill>
                <a:latin typeface="Impact" panose="020B0806030902050204" pitchFamily="34" charset="0"/>
              </a:rPr>
              <a:t>.</a:t>
            </a:r>
            <a:endParaRPr lang="es-ES" sz="3600" b="1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grpSp>
        <p:nvGrpSpPr>
          <p:cNvPr id="9" name="Group 13"/>
          <p:cNvGrpSpPr>
            <a:grpSpLocks/>
          </p:cNvGrpSpPr>
          <p:nvPr/>
        </p:nvGrpSpPr>
        <p:grpSpPr bwMode="auto">
          <a:xfrm>
            <a:off x="5159586" y="1846768"/>
            <a:ext cx="3521968" cy="2590800"/>
            <a:chOff x="3168" y="1248"/>
            <a:chExt cx="2112" cy="1632"/>
          </a:xfrm>
        </p:grpSpPr>
        <p:sp>
          <p:nvSpPr>
            <p:cNvPr id="10" name="Line 14"/>
            <p:cNvSpPr>
              <a:spLocks noChangeShapeType="1"/>
            </p:cNvSpPr>
            <p:nvPr/>
          </p:nvSpPr>
          <p:spPr bwMode="auto">
            <a:xfrm flipV="1">
              <a:off x="3168" y="1344"/>
              <a:ext cx="0" cy="1536"/>
            </a:xfrm>
            <a:prstGeom prst="line">
              <a:avLst/>
            </a:prstGeom>
            <a:noFill/>
            <a:ln w="9525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2075" tIns="46038" rIns="92075" bIns="46038"/>
            <a:lstStyle/>
            <a:p>
              <a:endParaRPr lang="es-ES"/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>
              <a:off x="3168" y="1344"/>
              <a:ext cx="1056" cy="0"/>
            </a:xfrm>
            <a:prstGeom prst="line">
              <a:avLst/>
            </a:prstGeom>
            <a:noFill/>
            <a:ln w="9525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2075" tIns="46038" rIns="92075" bIns="46038"/>
            <a:lstStyle/>
            <a:p>
              <a:endParaRPr lang="es-ES"/>
            </a:p>
          </p:txBody>
        </p:sp>
        <p:sp>
          <p:nvSpPr>
            <p:cNvPr id="12" name="Text Box 16"/>
            <p:cNvSpPr txBox="1">
              <a:spLocks noChangeArrowheads="1"/>
            </p:cNvSpPr>
            <p:nvPr/>
          </p:nvSpPr>
          <p:spPr bwMode="auto">
            <a:xfrm>
              <a:off x="4176" y="1248"/>
              <a:ext cx="1046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es-ES" altLang="es-ES" sz="1200" b="1" dirty="0" err="1"/>
                <a:t>Sant</a:t>
              </a:r>
              <a:r>
                <a:rPr lang="es-ES" altLang="es-ES" sz="1200" b="1" dirty="0"/>
                <a:t> </a:t>
              </a:r>
              <a:r>
                <a:rPr lang="es-ES" altLang="es-ES" sz="1200" b="1" dirty="0" err="1"/>
                <a:t>Cugat</a:t>
              </a:r>
              <a:r>
                <a:rPr lang="es-ES" altLang="es-ES" sz="1200" b="1" dirty="0"/>
                <a:t> del </a:t>
              </a:r>
              <a:r>
                <a:rPr lang="es-ES" altLang="es-ES" sz="1200" b="1" dirty="0" err="1"/>
                <a:t>Vallès</a:t>
              </a:r>
              <a:endParaRPr lang="es-ES" altLang="es-ES" sz="1200" b="1" dirty="0"/>
            </a:p>
          </p:txBody>
        </p:sp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4186" y="1392"/>
              <a:ext cx="1094" cy="136"/>
            </a:xfrm>
            <a:prstGeom prst="rect">
              <a:avLst/>
            </a:prstGeom>
            <a:ln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ca-ES" altLang="es-ES" sz="1400"/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4186" y="1370"/>
              <a:ext cx="367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es-ES" altLang="es-ES" sz="1000" b="1" dirty="0"/>
                <a:t>ETSAV</a:t>
              </a:r>
            </a:p>
          </p:txBody>
        </p:sp>
      </p:grpSp>
      <p:sp>
        <p:nvSpPr>
          <p:cNvPr id="20" name="Line 24"/>
          <p:cNvSpPr>
            <a:spLocks noChangeShapeType="1"/>
          </p:cNvSpPr>
          <p:nvPr/>
        </p:nvSpPr>
        <p:spPr bwMode="auto">
          <a:xfrm flipV="1">
            <a:off x="176554" y="2603486"/>
            <a:ext cx="0" cy="1524000"/>
          </a:xfrm>
          <a:prstGeom prst="line">
            <a:avLst/>
          </a:prstGeom>
          <a:noFill/>
          <a:ln w="9525">
            <a:solidFill>
              <a:srgbClr val="6666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075" tIns="46038" rIns="92075" bIns="46038"/>
          <a:lstStyle/>
          <a:p>
            <a:endParaRPr lang="es-ES"/>
          </a:p>
        </p:txBody>
      </p:sp>
      <p:sp>
        <p:nvSpPr>
          <p:cNvPr id="29" name="Line 33"/>
          <p:cNvSpPr>
            <a:spLocks noChangeShapeType="1"/>
          </p:cNvSpPr>
          <p:nvPr/>
        </p:nvSpPr>
        <p:spPr bwMode="auto">
          <a:xfrm flipH="1">
            <a:off x="5328754" y="4587160"/>
            <a:ext cx="1714500" cy="0"/>
          </a:xfrm>
          <a:prstGeom prst="line">
            <a:avLst/>
          </a:prstGeom>
          <a:noFill/>
          <a:ln w="9525">
            <a:solidFill>
              <a:srgbClr val="6666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075" tIns="46038" rIns="92075" bIns="46038"/>
          <a:lstStyle/>
          <a:p>
            <a:endParaRPr lang="es-ES"/>
          </a:p>
        </p:txBody>
      </p:sp>
      <p:sp>
        <p:nvSpPr>
          <p:cNvPr id="30" name="Text Box 34"/>
          <p:cNvSpPr txBox="1">
            <a:spLocks noChangeArrowheads="1"/>
          </p:cNvSpPr>
          <p:nvPr/>
        </p:nvSpPr>
        <p:spPr bwMode="auto">
          <a:xfrm>
            <a:off x="6976454" y="3981035"/>
            <a:ext cx="928139" cy="29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200" b="1" dirty="0"/>
              <a:t>Barcelona</a:t>
            </a:r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6967053" y="4291298"/>
            <a:ext cx="845125" cy="2023267"/>
          </a:xfrm>
          <a:prstGeom prst="rect">
            <a:avLst/>
          </a:prstGeom>
          <a:ln/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2075" tIns="46038" rIns="92075" bIns="46038" anchor="ctr"/>
          <a:lstStyle>
            <a:lvl1pPr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ca-ES" altLang="es-ES" sz="1400"/>
          </a:p>
        </p:txBody>
      </p:sp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7003119" y="4334529"/>
            <a:ext cx="1001290" cy="19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/>
              <a:t>EEBE </a:t>
            </a:r>
          </a:p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/>
              <a:t>EPSEB</a:t>
            </a:r>
          </a:p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/>
              <a:t>ETSAB</a:t>
            </a:r>
          </a:p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/>
              <a:t>ETSECCPB</a:t>
            </a:r>
          </a:p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u="sng" dirty="0">
                <a:solidFill>
                  <a:schemeClr val="bg1"/>
                </a:solidFill>
              </a:rPr>
              <a:t>ETSEIB</a:t>
            </a:r>
          </a:p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/>
              <a:t>ETSETB</a:t>
            </a:r>
          </a:p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/>
              <a:t>FIB</a:t>
            </a:r>
          </a:p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/>
              <a:t>FME</a:t>
            </a:r>
          </a:p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 smtClean="0"/>
              <a:t>FNB</a:t>
            </a:r>
            <a:endParaRPr lang="es-ES" altLang="es-ES" sz="1000" b="1" dirty="0"/>
          </a:p>
        </p:txBody>
      </p:sp>
      <p:sp>
        <p:nvSpPr>
          <p:cNvPr id="33" name="Rectangle 37"/>
          <p:cNvSpPr>
            <a:spLocks noChangeArrowheads="1"/>
          </p:cNvSpPr>
          <p:nvPr/>
        </p:nvSpPr>
        <p:spPr bwMode="auto">
          <a:xfrm>
            <a:off x="7837718" y="4291298"/>
            <a:ext cx="760712" cy="2029032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2075" tIns="46038" rIns="92075" bIns="46038" anchor="ctr"/>
          <a:lstStyle>
            <a:lvl1pPr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ca-ES" altLang="es-ES" sz="1400"/>
          </a:p>
        </p:txBody>
      </p:sp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7847804" y="4405053"/>
            <a:ext cx="477695" cy="477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/>
              <a:t>CFIS</a:t>
            </a:r>
          </a:p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 smtClean="0"/>
              <a:t>EAE</a:t>
            </a:r>
            <a:endParaRPr lang="es-ES" altLang="es-ES" sz="1000" b="1" dirty="0"/>
          </a:p>
        </p:txBody>
      </p:sp>
      <p:grpSp>
        <p:nvGrpSpPr>
          <p:cNvPr id="35" name="Group 39"/>
          <p:cNvGrpSpPr>
            <a:grpSpLocks/>
          </p:cNvGrpSpPr>
          <p:nvPr/>
        </p:nvGrpSpPr>
        <p:grpSpPr bwMode="auto">
          <a:xfrm>
            <a:off x="3352051" y="4872324"/>
            <a:ext cx="1571515" cy="1608296"/>
            <a:chOff x="1890" y="3120"/>
            <a:chExt cx="1133" cy="1102"/>
          </a:xfrm>
        </p:grpSpPr>
        <p:sp>
          <p:nvSpPr>
            <p:cNvPr id="36" name="Line 40"/>
            <p:cNvSpPr>
              <a:spLocks noChangeShapeType="1"/>
            </p:cNvSpPr>
            <p:nvPr/>
          </p:nvSpPr>
          <p:spPr bwMode="auto">
            <a:xfrm>
              <a:off x="2880" y="3120"/>
              <a:ext cx="0" cy="820"/>
            </a:xfrm>
            <a:prstGeom prst="line">
              <a:avLst/>
            </a:prstGeom>
            <a:noFill/>
            <a:ln w="9525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2075" tIns="46038" rIns="92075" bIns="46038"/>
            <a:lstStyle/>
            <a:p>
              <a:endParaRPr lang="es-ES"/>
            </a:p>
          </p:txBody>
        </p:sp>
        <p:sp>
          <p:nvSpPr>
            <p:cNvPr id="37" name="Text Box 41"/>
            <p:cNvSpPr txBox="1">
              <a:spLocks noChangeArrowheads="1"/>
            </p:cNvSpPr>
            <p:nvPr/>
          </p:nvSpPr>
          <p:spPr bwMode="auto">
            <a:xfrm>
              <a:off x="1890" y="3870"/>
              <a:ext cx="1133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es-ES" altLang="es-ES" sz="1200" b="1" dirty="0" err="1" smtClean="0"/>
                <a:t>Vilanova</a:t>
              </a:r>
              <a:r>
                <a:rPr lang="es-ES" altLang="es-ES" sz="1200" b="1" dirty="0" smtClean="0"/>
                <a:t> </a:t>
              </a:r>
              <a:r>
                <a:rPr lang="es-ES" altLang="es-ES" sz="1200" b="1" dirty="0"/>
                <a:t>i la </a:t>
              </a:r>
              <a:r>
                <a:rPr lang="es-ES" altLang="es-ES" sz="1200" b="1" dirty="0" err="1"/>
                <a:t>Geltrú</a:t>
              </a:r>
              <a:endParaRPr lang="es-ES" altLang="es-ES" sz="1200" b="1" dirty="0"/>
            </a:p>
          </p:txBody>
        </p:sp>
        <p:sp>
          <p:nvSpPr>
            <p:cNvPr id="38" name="Rectangle 42"/>
            <p:cNvSpPr>
              <a:spLocks noChangeArrowheads="1"/>
            </p:cNvSpPr>
            <p:nvPr/>
          </p:nvSpPr>
          <p:spPr bwMode="auto">
            <a:xfrm>
              <a:off x="2160" y="4072"/>
              <a:ext cx="720" cy="136"/>
            </a:xfrm>
            <a:prstGeom prst="rect">
              <a:avLst/>
            </a:prstGeom>
            <a:solidFill>
              <a:schemeClr val="accent1"/>
            </a:solidFill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ca-ES" altLang="es-ES" sz="1400"/>
            </a:p>
          </p:txBody>
        </p:sp>
        <p:sp>
          <p:nvSpPr>
            <p:cNvPr id="39" name="Text Box 43"/>
            <p:cNvSpPr txBox="1">
              <a:spLocks noChangeArrowheads="1"/>
            </p:cNvSpPr>
            <p:nvPr/>
          </p:nvSpPr>
          <p:spPr bwMode="auto">
            <a:xfrm>
              <a:off x="2151" y="4051"/>
              <a:ext cx="512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es-ES" altLang="es-ES" sz="1000" b="1" dirty="0"/>
                <a:t>EPSEVG</a:t>
              </a:r>
            </a:p>
          </p:txBody>
        </p:sp>
      </p:grpSp>
      <p:grpSp>
        <p:nvGrpSpPr>
          <p:cNvPr id="40" name="Group 44"/>
          <p:cNvGrpSpPr>
            <a:grpSpLocks/>
          </p:cNvGrpSpPr>
          <p:nvPr/>
        </p:nvGrpSpPr>
        <p:grpSpPr bwMode="auto">
          <a:xfrm>
            <a:off x="1199146" y="4411977"/>
            <a:ext cx="3441576" cy="617539"/>
            <a:chOff x="576" y="2832"/>
            <a:chExt cx="2256" cy="389"/>
          </a:xfrm>
        </p:grpSpPr>
        <p:sp>
          <p:nvSpPr>
            <p:cNvPr id="41" name="Line 45"/>
            <p:cNvSpPr>
              <a:spLocks noChangeShapeType="1"/>
            </p:cNvSpPr>
            <p:nvPr/>
          </p:nvSpPr>
          <p:spPr bwMode="auto">
            <a:xfrm>
              <a:off x="960" y="3024"/>
              <a:ext cx="1872" cy="0"/>
            </a:xfrm>
            <a:prstGeom prst="line">
              <a:avLst/>
            </a:prstGeom>
            <a:noFill/>
            <a:ln w="9525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2075" tIns="46038" rIns="92075" bIns="46038"/>
            <a:lstStyle/>
            <a:p>
              <a:endParaRPr lang="es-ES"/>
            </a:p>
          </p:txBody>
        </p:sp>
        <p:sp>
          <p:nvSpPr>
            <p:cNvPr id="42" name="Line 46"/>
            <p:cNvSpPr>
              <a:spLocks noChangeShapeType="1"/>
            </p:cNvSpPr>
            <p:nvPr/>
          </p:nvSpPr>
          <p:spPr bwMode="auto">
            <a:xfrm>
              <a:off x="2832" y="2832"/>
              <a:ext cx="0" cy="192"/>
            </a:xfrm>
            <a:prstGeom prst="line">
              <a:avLst/>
            </a:prstGeom>
            <a:noFill/>
            <a:ln w="9525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2075" tIns="46038" rIns="92075" bIns="46038"/>
            <a:lstStyle/>
            <a:p>
              <a:endParaRPr lang="es-ES"/>
            </a:p>
          </p:txBody>
        </p:sp>
        <p:sp>
          <p:nvSpPr>
            <p:cNvPr id="43" name="Text Box 47"/>
            <p:cNvSpPr txBox="1">
              <a:spLocks noChangeArrowheads="1"/>
            </p:cNvSpPr>
            <p:nvPr/>
          </p:nvSpPr>
          <p:spPr bwMode="auto">
            <a:xfrm>
              <a:off x="576" y="2928"/>
              <a:ext cx="656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es-ES" altLang="es-ES" sz="1200" b="1" dirty="0"/>
                <a:t>Igualada</a:t>
              </a:r>
            </a:p>
          </p:txBody>
        </p:sp>
        <p:sp>
          <p:nvSpPr>
            <p:cNvPr id="44" name="Rectangle 48"/>
            <p:cNvSpPr>
              <a:spLocks noChangeArrowheads="1"/>
            </p:cNvSpPr>
            <p:nvPr/>
          </p:nvSpPr>
          <p:spPr bwMode="auto">
            <a:xfrm>
              <a:off x="576" y="3075"/>
              <a:ext cx="912" cy="136"/>
            </a:xfrm>
            <a:prstGeom prst="rect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ca-ES" altLang="es-ES" sz="1400"/>
            </a:p>
          </p:txBody>
        </p:sp>
        <p:sp>
          <p:nvSpPr>
            <p:cNvPr id="45" name="Text Box 49"/>
            <p:cNvSpPr txBox="1">
              <a:spLocks noChangeArrowheads="1"/>
            </p:cNvSpPr>
            <p:nvPr/>
          </p:nvSpPr>
          <p:spPr bwMode="auto">
            <a:xfrm>
              <a:off x="576" y="3064"/>
              <a:ext cx="256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es-ES" altLang="es-ES" sz="1000" b="1" dirty="0"/>
                <a:t>EEI</a:t>
              </a:r>
            </a:p>
          </p:txBody>
        </p:sp>
      </p:grpSp>
      <p:sp>
        <p:nvSpPr>
          <p:cNvPr id="46" name="Line 50"/>
          <p:cNvSpPr>
            <a:spLocks noChangeShapeType="1"/>
          </p:cNvSpPr>
          <p:nvPr/>
        </p:nvSpPr>
        <p:spPr bwMode="auto">
          <a:xfrm>
            <a:off x="3491570" y="4221544"/>
            <a:ext cx="1524000" cy="0"/>
          </a:xfrm>
          <a:prstGeom prst="line">
            <a:avLst/>
          </a:prstGeom>
          <a:noFill/>
          <a:ln w="9525">
            <a:solidFill>
              <a:srgbClr val="6666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075" tIns="46038" rIns="92075" bIns="46038"/>
          <a:lstStyle/>
          <a:p>
            <a:endParaRPr lang="es-ES"/>
          </a:p>
        </p:txBody>
      </p:sp>
      <p:sp>
        <p:nvSpPr>
          <p:cNvPr id="47" name="Line 51"/>
          <p:cNvSpPr>
            <a:spLocks noChangeShapeType="1"/>
          </p:cNvSpPr>
          <p:nvPr/>
        </p:nvSpPr>
        <p:spPr bwMode="auto">
          <a:xfrm flipV="1">
            <a:off x="5015570" y="4221544"/>
            <a:ext cx="0" cy="76200"/>
          </a:xfrm>
          <a:prstGeom prst="line">
            <a:avLst/>
          </a:prstGeom>
          <a:noFill/>
          <a:ln w="9525">
            <a:solidFill>
              <a:srgbClr val="6666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075" tIns="46038" rIns="92075" bIns="46038"/>
          <a:lstStyle/>
          <a:p>
            <a:endParaRPr lang="es-ES"/>
          </a:p>
        </p:txBody>
      </p:sp>
      <p:sp>
        <p:nvSpPr>
          <p:cNvPr id="48" name="Text Box 52"/>
          <p:cNvSpPr txBox="1">
            <a:spLocks noChangeArrowheads="1"/>
          </p:cNvSpPr>
          <p:nvPr/>
        </p:nvSpPr>
        <p:spPr bwMode="auto">
          <a:xfrm>
            <a:off x="1213954" y="2617773"/>
            <a:ext cx="812530" cy="29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200" b="1" dirty="0"/>
              <a:t>Terrassa</a:t>
            </a:r>
          </a:p>
        </p:txBody>
      </p:sp>
      <p:sp>
        <p:nvSpPr>
          <p:cNvPr id="49" name="Rectangle 53"/>
          <p:cNvSpPr>
            <a:spLocks noChangeArrowheads="1"/>
          </p:cNvSpPr>
          <p:nvPr/>
        </p:nvSpPr>
        <p:spPr bwMode="auto">
          <a:xfrm>
            <a:off x="1213954" y="2832085"/>
            <a:ext cx="702656" cy="685800"/>
          </a:xfrm>
          <a:prstGeom prst="rect">
            <a:avLst/>
          </a:prstGeom>
          <a:ln/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2075" tIns="46038" rIns="92075" bIns="46038" anchor="ctr"/>
          <a:lstStyle>
            <a:lvl1pPr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ca-ES" altLang="es-ES" sz="1400"/>
          </a:p>
        </p:txBody>
      </p:sp>
      <p:sp>
        <p:nvSpPr>
          <p:cNvPr id="50" name="Text Box 54"/>
          <p:cNvSpPr txBox="1">
            <a:spLocks noChangeArrowheads="1"/>
          </p:cNvSpPr>
          <p:nvPr/>
        </p:nvSpPr>
        <p:spPr bwMode="auto">
          <a:xfrm>
            <a:off x="1213954" y="2847835"/>
            <a:ext cx="782638" cy="477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/>
              <a:t>ESEIAAT</a:t>
            </a:r>
          </a:p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 smtClean="0"/>
              <a:t>FOOT</a:t>
            </a:r>
            <a:endParaRPr lang="es-ES" altLang="es-ES" sz="1000" b="1" dirty="0"/>
          </a:p>
        </p:txBody>
      </p:sp>
      <p:sp>
        <p:nvSpPr>
          <p:cNvPr id="51" name="Rectangle 55"/>
          <p:cNvSpPr>
            <a:spLocks noChangeArrowheads="1"/>
          </p:cNvSpPr>
          <p:nvPr/>
        </p:nvSpPr>
        <p:spPr bwMode="auto">
          <a:xfrm>
            <a:off x="1916610" y="2832085"/>
            <a:ext cx="745144" cy="685800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2075" tIns="46038" rIns="92075" bIns="46038" anchor="ctr"/>
          <a:lstStyle>
            <a:lvl1pPr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ca-ES" altLang="es-ES" sz="1400"/>
          </a:p>
        </p:txBody>
      </p:sp>
      <p:sp>
        <p:nvSpPr>
          <p:cNvPr id="53" name="Text Box 57"/>
          <p:cNvSpPr txBox="1">
            <a:spLocks noChangeArrowheads="1"/>
          </p:cNvSpPr>
          <p:nvPr/>
        </p:nvSpPr>
        <p:spPr bwMode="auto">
          <a:xfrm>
            <a:off x="1975954" y="2838435"/>
            <a:ext cx="706438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rgbClr val="990033"/>
              </a:buClr>
              <a:buSzPct val="75000"/>
              <a:buFont typeface="Wingdings" pitchFamily="2" charset="2"/>
              <a:buChar char="l"/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buClr>
                <a:srgbClr val="006699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buClr>
                <a:srgbClr val="006699"/>
              </a:buClr>
              <a:buSzPct val="10000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buClr>
                <a:srgbClr val="006699"/>
              </a:buClr>
              <a:buSzPct val="10000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/>
              <a:t>EUNCET</a:t>
            </a:r>
          </a:p>
          <a:p>
            <a:pPr>
              <a:lnSpc>
                <a:spcPct val="11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s-ES" altLang="es-ES" sz="1000" b="1" dirty="0"/>
              <a:t>CITM</a:t>
            </a:r>
          </a:p>
        </p:txBody>
      </p:sp>
      <p:sp>
        <p:nvSpPr>
          <p:cNvPr id="54" name="Line 58"/>
          <p:cNvSpPr>
            <a:spLocks noChangeShapeType="1"/>
          </p:cNvSpPr>
          <p:nvPr/>
        </p:nvSpPr>
        <p:spPr bwMode="auto">
          <a:xfrm>
            <a:off x="1823554" y="2755885"/>
            <a:ext cx="1692000" cy="0"/>
          </a:xfrm>
          <a:prstGeom prst="line">
            <a:avLst/>
          </a:prstGeom>
          <a:noFill/>
          <a:ln w="9525">
            <a:solidFill>
              <a:srgbClr val="6666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075" tIns="46038" rIns="92075" bIns="46038"/>
          <a:lstStyle/>
          <a:p>
            <a:endParaRPr lang="es-ES"/>
          </a:p>
        </p:txBody>
      </p:sp>
      <p:sp>
        <p:nvSpPr>
          <p:cNvPr id="55" name="Line 59"/>
          <p:cNvSpPr>
            <a:spLocks noChangeShapeType="1"/>
          </p:cNvSpPr>
          <p:nvPr/>
        </p:nvSpPr>
        <p:spPr bwMode="auto">
          <a:xfrm>
            <a:off x="3503402" y="2755885"/>
            <a:ext cx="0" cy="1447800"/>
          </a:xfrm>
          <a:prstGeom prst="line">
            <a:avLst/>
          </a:prstGeom>
          <a:noFill/>
          <a:ln w="9525">
            <a:solidFill>
              <a:srgbClr val="6666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075" tIns="46038" rIns="92075" bIns="46038"/>
          <a:lstStyle/>
          <a:p>
            <a:endParaRPr lang="es-ES"/>
          </a:p>
        </p:txBody>
      </p:sp>
      <p:grpSp>
        <p:nvGrpSpPr>
          <p:cNvPr id="56" name="Group 60"/>
          <p:cNvGrpSpPr>
            <a:grpSpLocks/>
          </p:cNvGrpSpPr>
          <p:nvPr/>
        </p:nvGrpSpPr>
        <p:grpSpPr bwMode="auto">
          <a:xfrm>
            <a:off x="1061554" y="1845280"/>
            <a:ext cx="3810000" cy="2286000"/>
            <a:chOff x="576" y="1248"/>
            <a:chExt cx="2400" cy="1440"/>
          </a:xfrm>
        </p:grpSpPr>
        <p:sp>
          <p:nvSpPr>
            <p:cNvPr id="57" name="Line 61"/>
            <p:cNvSpPr>
              <a:spLocks noChangeShapeType="1"/>
            </p:cNvSpPr>
            <p:nvPr/>
          </p:nvSpPr>
          <p:spPr bwMode="auto">
            <a:xfrm>
              <a:off x="2955" y="1344"/>
              <a:ext cx="0" cy="1344"/>
            </a:xfrm>
            <a:prstGeom prst="line">
              <a:avLst/>
            </a:prstGeom>
            <a:noFill/>
            <a:ln w="9525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2075" tIns="46038" rIns="92075" bIns="46038"/>
            <a:lstStyle/>
            <a:p>
              <a:endParaRPr lang="es-ES"/>
            </a:p>
          </p:txBody>
        </p:sp>
        <p:sp>
          <p:nvSpPr>
            <p:cNvPr id="58" name="Line 62"/>
            <p:cNvSpPr>
              <a:spLocks noChangeShapeType="1"/>
            </p:cNvSpPr>
            <p:nvPr/>
          </p:nvSpPr>
          <p:spPr bwMode="auto">
            <a:xfrm flipH="1">
              <a:off x="960" y="1344"/>
              <a:ext cx="2016" cy="0"/>
            </a:xfrm>
            <a:prstGeom prst="line">
              <a:avLst/>
            </a:prstGeom>
            <a:noFill/>
            <a:ln w="9525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2075" tIns="46038" rIns="92075" bIns="46038"/>
            <a:lstStyle/>
            <a:p>
              <a:endParaRPr lang="es-ES"/>
            </a:p>
          </p:txBody>
        </p:sp>
        <p:sp>
          <p:nvSpPr>
            <p:cNvPr id="59" name="Text Box 63"/>
            <p:cNvSpPr txBox="1">
              <a:spLocks noChangeArrowheads="1"/>
            </p:cNvSpPr>
            <p:nvPr/>
          </p:nvSpPr>
          <p:spPr bwMode="auto">
            <a:xfrm>
              <a:off x="576" y="1248"/>
              <a:ext cx="509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es-ES" altLang="es-ES" sz="1200" b="1" dirty="0"/>
                <a:t>Manresa</a:t>
              </a:r>
            </a:p>
          </p:txBody>
        </p:sp>
        <p:sp>
          <p:nvSpPr>
            <p:cNvPr id="60" name="Rectangle 64"/>
            <p:cNvSpPr>
              <a:spLocks noChangeArrowheads="1"/>
            </p:cNvSpPr>
            <p:nvPr/>
          </p:nvSpPr>
          <p:spPr bwMode="auto">
            <a:xfrm>
              <a:off x="576" y="1392"/>
              <a:ext cx="912" cy="136"/>
            </a:xfrm>
            <a:prstGeom prst="rect">
              <a:avLst/>
            </a:prstGeom>
            <a:solidFill>
              <a:schemeClr val="accent1"/>
            </a:solidFill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ca-ES" altLang="es-ES" sz="1400" b="1" dirty="0"/>
            </a:p>
          </p:txBody>
        </p:sp>
        <p:sp>
          <p:nvSpPr>
            <p:cNvPr id="61" name="Text Box 65"/>
            <p:cNvSpPr txBox="1">
              <a:spLocks noChangeArrowheads="1"/>
            </p:cNvSpPr>
            <p:nvPr/>
          </p:nvSpPr>
          <p:spPr bwMode="auto">
            <a:xfrm>
              <a:off x="576" y="1377"/>
              <a:ext cx="400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es-ES" altLang="es-ES" sz="1000" b="1" dirty="0"/>
                <a:t>EPSEM</a:t>
              </a:r>
            </a:p>
          </p:txBody>
        </p:sp>
      </p:grpSp>
      <p:grpSp>
        <p:nvGrpSpPr>
          <p:cNvPr id="62" name="Group 66"/>
          <p:cNvGrpSpPr>
            <a:grpSpLocks/>
          </p:cNvGrpSpPr>
          <p:nvPr/>
        </p:nvGrpSpPr>
        <p:grpSpPr bwMode="auto">
          <a:xfrm>
            <a:off x="1090254" y="5763702"/>
            <a:ext cx="1878578" cy="685800"/>
            <a:chOff x="528" y="3647"/>
            <a:chExt cx="1015" cy="432"/>
          </a:xfrm>
        </p:grpSpPr>
        <p:grpSp>
          <p:nvGrpSpPr>
            <p:cNvPr id="63" name="Group 67"/>
            <p:cNvGrpSpPr>
              <a:grpSpLocks/>
            </p:cNvGrpSpPr>
            <p:nvPr/>
          </p:nvGrpSpPr>
          <p:grpSpPr bwMode="auto">
            <a:xfrm>
              <a:off x="576" y="3696"/>
              <a:ext cx="854" cy="137"/>
              <a:chOff x="480" y="3522"/>
              <a:chExt cx="854" cy="137"/>
            </a:xfrm>
          </p:grpSpPr>
          <p:sp>
            <p:nvSpPr>
              <p:cNvPr id="68" name="Rectangle 68"/>
              <p:cNvSpPr>
                <a:spLocks noChangeArrowheads="1"/>
              </p:cNvSpPr>
              <p:nvPr/>
            </p:nvSpPr>
            <p:spPr bwMode="auto">
              <a:xfrm>
                <a:off x="480" y="3539"/>
                <a:ext cx="96" cy="96"/>
              </a:xfrm>
              <a:prstGeom prst="rect">
                <a:avLst/>
              </a:prstGeom>
              <a:ln/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lIns="92075" tIns="46038" rIns="92075" bIns="46038" anchor="ctr"/>
              <a:lstStyle>
                <a:lvl1pPr>
                  <a:spcBef>
                    <a:spcPct val="20000"/>
                  </a:spcBef>
                  <a:buClr>
                    <a:srgbClr val="990033"/>
                  </a:buClr>
                  <a:buSzPct val="75000"/>
                  <a:buFont typeface="Wingdings" pitchFamily="2" charset="2"/>
                  <a:buChar char="l"/>
                  <a:defRPr sz="2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buClr>
                    <a:srgbClr val="006699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buClr>
                    <a:srgbClr val="006699"/>
                  </a:buClr>
                  <a:buSzPct val="100000"/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buClr>
                    <a:srgbClr val="006699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ca-ES" altLang="es-ES" sz="1400"/>
              </a:p>
            </p:txBody>
          </p:sp>
          <p:sp>
            <p:nvSpPr>
              <p:cNvPr id="69" name="Text Box 69"/>
              <p:cNvSpPr txBox="1">
                <a:spLocks noChangeArrowheads="1"/>
              </p:cNvSpPr>
              <p:nvPr/>
            </p:nvSpPr>
            <p:spPr bwMode="auto">
              <a:xfrm>
                <a:off x="577" y="3522"/>
                <a:ext cx="757" cy="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990033"/>
                  </a:buClr>
                  <a:buSzPct val="75000"/>
                  <a:buFont typeface="Wingdings" pitchFamily="2" charset="2"/>
                  <a:buChar char="l"/>
                  <a:defRPr sz="2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buClr>
                    <a:srgbClr val="006699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buClr>
                    <a:srgbClr val="006699"/>
                  </a:buClr>
                  <a:buSzPct val="100000"/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buClr>
                    <a:srgbClr val="006699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ct val="30000"/>
                  </a:spcBef>
                  <a:buClrTx/>
                  <a:buSzTx/>
                  <a:buFontTx/>
                  <a:buNone/>
                </a:pPr>
                <a:r>
                  <a:rPr lang="es-ES" altLang="es-ES" sz="800" b="1" dirty="0"/>
                  <a:t>SCHOOLS &amp; FACULTIES</a:t>
                </a:r>
              </a:p>
            </p:txBody>
          </p:sp>
        </p:grpSp>
        <p:grpSp>
          <p:nvGrpSpPr>
            <p:cNvPr id="64" name="Group 70"/>
            <p:cNvGrpSpPr>
              <a:grpSpLocks/>
            </p:cNvGrpSpPr>
            <p:nvPr/>
          </p:nvGrpSpPr>
          <p:grpSpPr bwMode="auto">
            <a:xfrm>
              <a:off x="576" y="3888"/>
              <a:ext cx="812" cy="137"/>
              <a:chOff x="480" y="3742"/>
              <a:chExt cx="812" cy="137"/>
            </a:xfrm>
          </p:grpSpPr>
          <p:sp>
            <p:nvSpPr>
              <p:cNvPr id="66" name="Rectangle 71"/>
              <p:cNvSpPr>
                <a:spLocks noChangeArrowheads="1"/>
              </p:cNvSpPr>
              <p:nvPr/>
            </p:nvSpPr>
            <p:spPr bwMode="auto">
              <a:xfrm>
                <a:off x="480" y="3752"/>
                <a:ext cx="96" cy="96"/>
              </a:xfrm>
              <a:prstGeom prst="rect">
                <a:avLst/>
              </a:prstGeom>
              <a:ln/>
              <a:extLst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lIns="92075" tIns="46038" rIns="92075" bIns="46038" anchor="ctr"/>
              <a:lstStyle>
                <a:lvl1pPr>
                  <a:spcBef>
                    <a:spcPct val="20000"/>
                  </a:spcBef>
                  <a:buClr>
                    <a:srgbClr val="990033"/>
                  </a:buClr>
                  <a:buSzPct val="75000"/>
                  <a:buFont typeface="Wingdings" pitchFamily="2" charset="2"/>
                  <a:buChar char="l"/>
                  <a:defRPr sz="2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buClr>
                    <a:srgbClr val="006699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buClr>
                    <a:srgbClr val="006699"/>
                  </a:buClr>
                  <a:buSzPct val="100000"/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buClr>
                    <a:srgbClr val="006699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ca-ES" altLang="es-ES" sz="1400"/>
              </a:p>
            </p:txBody>
          </p:sp>
          <p:sp>
            <p:nvSpPr>
              <p:cNvPr id="67" name="Text Box 72"/>
              <p:cNvSpPr txBox="1">
                <a:spLocks noChangeArrowheads="1"/>
              </p:cNvSpPr>
              <p:nvPr/>
            </p:nvSpPr>
            <p:spPr bwMode="auto">
              <a:xfrm>
                <a:off x="577" y="3742"/>
                <a:ext cx="715" cy="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990033"/>
                  </a:buClr>
                  <a:buSzPct val="75000"/>
                  <a:buFont typeface="Wingdings" pitchFamily="2" charset="2"/>
                  <a:buChar char="l"/>
                  <a:defRPr sz="2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buClr>
                    <a:srgbClr val="006699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buClr>
                    <a:srgbClr val="006699"/>
                  </a:buClr>
                  <a:buSzPct val="100000"/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buClr>
                    <a:srgbClr val="006699"/>
                  </a:buClr>
                  <a:buSzPct val="100000"/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00000"/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ct val="30000"/>
                  </a:spcBef>
                  <a:buClrTx/>
                  <a:buSzTx/>
                  <a:buFontTx/>
                  <a:buNone/>
                </a:pPr>
                <a:r>
                  <a:rPr lang="es-ES" altLang="es-ES" sz="800" b="1" dirty="0"/>
                  <a:t>ASSOCIATE SCHOOLS</a:t>
                </a:r>
              </a:p>
            </p:txBody>
          </p:sp>
        </p:grpSp>
        <p:sp>
          <p:nvSpPr>
            <p:cNvPr id="65" name="Rectangle 73"/>
            <p:cNvSpPr>
              <a:spLocks noChangeArrowheads="1"/>
            </p:cNvSpPr>
            <p:nvPr/>
          </p:nvSpPr>
          <p:spPr bwMode="auto">
            <a:xfrm>
              <a:off x="528" y="3647"/>
              <a:ext cx="1015" cy="432"/>
            </a:xfrm>
            <a:prstGeom prst="rect">
              <a:avLst/>
            </a:prstGeom>
            <a:noFill/>
            <a:ln w="9525">
              <a:solidFill>
                <a:srgbClr val="6666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ca-ES" altLang="es-ES" sz="1400"/>
            </a:p>
          </p:txBody>
        </p:sp>
      </p:grpSp>
      <p:sp>
        <p:nvSpPr>
          <p:cNvPr id="70" name="Line 78"/>
          <p:cNvSpPr>
            <a:spLocks noChangeShapeType="1"/>
          </p:cNvSpPr>
          <p:nvPr/>
        </p:nvSpPr>
        <p:spPr bwMode="auto">
          <a:xfrm>
            <a:off x="5252554" y="6108685"/>
            <a:ext cx="76200" cy="0"/>
          </a:xfrm>
          <a:prstGeom prst="line">
            <a:avLst/>
          </a:prstGeom>
          <a:noFill/>
          <a:ln w="9525">
            <a:solidFill>
              <a:srgbClr val="6666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075" tIns="46038" rIns="92075" bIns="46038"/>
          <a:lstStyle/>
          <a:p>
            <a:endParaRPr lang="es-ES"/>
          </a:p>
        </p:txBody>
      </p:sp>
      <p:grpSp>
        <p:nvGrpSpPr>
          <p:cNvPr id="71" name="Group 80"/>
          <p:cNvGrpSpPr>
            <a:grpSpLocks/>
          </p:cNvGrpSpPr>
          <p:nvPr/>
        </p:nvGrpSpPr>
        <p:grpSpPr bwMode="auto">
          <a:xfrm>
            <a:off x="5023954" y="4816886"/>
            <a:ext cx="1198563" cy="1857155"/>
            <a:chOff x="3107" y="3096"/>
            <a:chExt cx="624" cy="1230"/>
          </a:xfrm>
        </p:grpSpPr>
        <p:sp>
          <p:nvSpPr>
            <p:cNvPr id="72" name="Line 74"/>
            <p:cNvSpPr>
              <a:spLocks noChangeShapeType="1"/>
            </p:cNvSpPr>
            <p:nvPr/>
          </p:nvSpPr>
          <p:spPr bwMode="auto">
            <a:xfrm>
              <a:off x="3144" y="3096"/>
              <a:ext cx="0" cy="912"/>
            </a:xfrm>
            <a:prstGeom prst="line">
              <a:avLst/>
            </a:prstGeom>
            <a:noFill/>
            <a:ln w="9525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2075" tIns="46038" rIns="92075" bIns="46038"/>
            <a:lstStyle/>
            <a:p>
              <a:endParaRPr lang="es-ES"/>
            </a:p>
          </p:txBody>
        </p:sp>
        <p:sp>
          <p:nvSpPr>
            <p:cNvPr id="73" name="Text Box 75"/>
            <p:cNvSpPr txBox="1">
              <a:spLocks noChangeArrowheads="1"/>
            </p:cNvSpPr>
            <p:nvPr/>
          </p:nvSpPr>
          <p:spPr bwMode="auto">
            <a:xfrm>
              <a:off x="3120" y="3896"/>
              <a:ext cx="590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es-ES" altLang="es-ES" sz="1200" b="1" dirty="0" err="1"/>
                <a:t>Castelldefels</a:t>
              </a:r>
              <a:endParaRPr lang="es-ES" altLang="es-ES" sz="1200" b="1" dirty="0"/>
            </a:p>
          </p:txBody>
        </p:sp>
        <p:sp>
          <p:nvSpPr>
            <p:cNvPr id="74" name="Rectangle 76"/>
            <p:cNvSpPr>
              <a:spLocks noChangeArrowheads="1"/>
            </p:cNvSpPr>
            <p:nvPr/>
          </p:nvSpPr>
          <p:spPr bwMode="auto">
            <a:xfrm>
              <a:off x="3107" y="4060"/>
              <a:ext cx="624" cy="266"/>
            </a:xfrm>
            <a:prstGeom prst="rect">
              <a:avLst/>
            </a:prstGeom>
            <a:ln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rgbClr val="990033"/>
                </a:buClr>
                <a:buSzPct val="75000"/>
                <a:buFont typeface="Wingdings" pitchFamily="2" charset="2"/>
                <a:buChar char="l"/>
                <a:defRPr sz="2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buClr>
                  <a:srgbClr val="006699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buClr>
                  <a:srgbClr val="006699"/>
                </a:buClr>
                <a:buSzPct val="100000"/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buClr>
                  <a:srgbClr val="006699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s-ES" altLang="es-ES" sz="1000" b="1" dirty="0" smtClean="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s-ES" altLang="es-ES" sz="1000" b="1" dirty="0" smtClean="0"/>
                <a:t>EETAC</a:t>
              </a:r>
              <a:endParaRPr lang="es-ES" altLang="es-ES" sz="1000" b="1" dirty="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s-ES" altLang="es-ES" sz="1000" b="1" dirty="0"/>
                <a:t>ESAB</a:t>
              </a: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s-ES" altLang="es-ES" sz="1000" b="1" dirty="0"/>
            </a:p>
          </p:txBody>
        </p:sp>
      </p:grpSp>
      <p:sp>
        <p:nvSpPr>
          <p:cNvPr id="76" name="Oval 13"/>
          <p:cNvSpPr/>
          <p:nvPr/>
        </p:nvSpPr>
        <p:spPr>
          <a:xfrm>
            <a:off x="475860" y="5267137"/>
            <a:ext cx="698221" cy="698221"/>
          </a:xfrm>
          <a:prstGeom prst="ellipse">
            <a:avLst/>
          </a:prstGeom>
          <a:solidFill>
            <a:srgbClr val="2E7CAD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7" name="Picture 2" descr="C:\AREA_ETSEIB\2014\JPO\PUNT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90" y="5328914"/>
            <a:ext cx="498894" cy="4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50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7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8" r="89411"/>
          <a:stretch/>
        </p:blipFill>
        <p:spPr>
          <a:xfrm rot="10800000">
            <a:off x="10795921" y="-7250"/>
            <a:ext cx="1408066" cy="6858000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>
            <a:off x="891379" y="662152"/>
            <a:ext cx="996950" cy="599089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199" y="522786"/>
            <a:ext cx="9635837" cy="1013784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chemeClr val="bg1"/>
                </a:solidFill>
                <a:latin typeface="Impact" panose="020B0806030902050204" pitchFamily="34" charset="0"/>
              </a:rPr>
              <a:t>UPC</a:t>
            </a:r>
            <a:r>
              <a:rPr lang="es-ES" b="1" dirty="0" smtClean="0">
                <a:latin typeface="Impact" panose="020B0806030902050204" pitchFamily="34" charset="0"/>
              </a:rPr>
              <a:t>  </a:t>
            </a:r>
            <a:r>
              <a:rPr lang="en-US" sz="2800" dirty="0" smtClean="0">
                <a:solidFill>
                  <a:srgbClr val="0070C0"/>
                </a:solidFill>
                <a:latin typeface="Impact" panose="020B0806030902050204" pitchFamily="34" charset="0"/>
              </a:rPr>
              <a:t>SCHOOLS</a:t>
            </a:r>
            <a:endParaRPr lang="es-ES" sz="3600" b="1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659" y="2022168"/>
            <a:ext cx="8998587" cy="4469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919659" y="1622058"/>
            <a:ext cx="14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2000" dirty="0">
                <a:solidFill>
                  <a:srgbClr val="0070C0"/>
                </a:solidFill>
                <a:latin typeface="Impact" panose="020B0806030902050204" pitchFamily="34" charset="0"/>
              </a:rPr>
              <a:t>BARCELONA</a:t>
            </a:r>
          </a:p>
        </p:txBody>
      </p:sp>
      <p:sp>
        <p:nvSpPr>
          <p:cNvPr id="78" name="77 CuadroTexto"/>
          <p:cNvSpPr txBox="1"/>
          <p:nvPr/>
        </p:nvSpPr>
        <p:spPr>
          <a:xfrm>
            <a:off x="2315687" y="1637447"/>
            <a:ext cx="163879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1900" dirty="0">
                <a:solidFill>
                  <a:srgbClr val="0070C0"/>
                </a:solidFill>
                <a:latin typeface="Impact" panose="020B0806030902050204" pitchFamily="34" charset="0"/>
              </a:rPr>
              <a:t>CASTELLDEFELS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4072379" y="1622058"/>
            <a:ext cx="1140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000" dirty="0">
                <a:solidFill>
                  <a:srgbClr val="0070C0"/>
                </a:solidFill>
                <a:latin typeface="Impact" panose="020B0806030902050204" pitchFamily="34" charset="0"/>
              </a:rPr>
              <a:t>MANRESA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5418952" y="1386733"/>
            <a:ext cx="1406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rgbClr val="0070C0"/>
                </a:solidFill>
                <a:latin typeface="Impact" panose="020B0806030902050204" pitchFamily="34" charset="0"/>
              </a:rPr>
              <a:t>SANT CUGAT DEL VALLÈS</a:t>
            </a:r>
          </a:p>
        </p:txBody>
      </p:sp>
      <p:sp>
        <p:nvSpPr>
          <p:cNvPr id="52" name="51 CuadroTexto"/>
          <p:cNvSpPr txBox="1"/>
          <p:nvPr/>
        </p:nvSpPr>
        <p:spPr>
          <a:xfrm>
            <a:off x="6985262" y="1594816"/>
            <a:ext cx="1234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000" dirty="0">
                <a:solidFill>
                  <a:srgbClr val="0070C0"/>
                </a:solidFill>
                <a:latin typeface="Impact" panose="020B0806030902050204" pitchFamily="34" charset="0"/>
              </a:rPr>
              <a:t>TERRASSA</a:t>
            </a:r>
          </a:p>
        </p:txBody>
      </p:sp>
      <p:sp>
        <p:nvSpPr>
          <p:cNvPr id="80" name="79 CuadroTexto"/>
          <p:cNvSpPr txBox="1"/>
          <p:nvPr/>
        </p:nvSpPr>
        <p:spPr>
          <a:xfrm>
            <a:off x="8406867" y="1385531"/>
            <a:ext cx="1464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rgbClr val="0070C0"/>
                </a:solidFill>
                <a:latin typeface="Impact" panose="020B0806030902050204" pitchFamily="34" charset="0"/>
              </a:rPr>
              <a:t>VILANOVA </a:t>
            </a:r>
            <a:r>
              <a:rPr lang="ca-ES" dirty="0" smtClean="0">
                <a:solidFill>
                  <a:srgbClr val="0070C0"/>
                </a:solidFill>
                <a:latin typeface="Impact" panose="020B0806030902050204" pitchFamily="34" charset="0"/>
              </a:rPr>
              <a:t>I</a:t>
            </a:r>
          </a:p>
          <a:p>
            <a:pPr algn="ctr"/>
            <a:r>
              <a:rPr lang="ca-ES" dirty="0" smtClean="0">
                <a:solidFill>
                  <a:srgbClr val="0070C0"/>
                </a:solidFill>
                <a:latin typeface="Impact" panose="020B0806030902050204" pitchFamily="34" charset="0"/>
              </a:rPr>
              <a:t>LA GELTRÚ</a:t>
            </a:r>
            <a:endParaRPr lang="ca-ES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83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7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8" r="89411"/>
          <a:stretch/>
        </p:blipFill>
        <p:spPr>
          <a:xfrm rot="10800000">
            <a:off x="10795921" y="-7250"/>
            <a:ext cx="1408066" cy="6858000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>
            <a:off x="891379" y="662152"/>
            <a:ext cx="996950" cy="599089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199" y="522786"/>
            <a:ext cx="9635837" cy="1013784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chemeClr val="bg1"/>
                </a:solidFill>
                <a:latin typeface="Impact" panose="020B0806030902050204" pitchFamily="34" charset="0"/>
              </a:rPr>
              <a:t>UPC</a:t>
            </a:r>
            <a:r>
              <a:rPr lang="es-ES" b="1" dirty="0" smtClean="0">
                <a:latin typeface="Impact" panose="020B0806030902050204" pitchFamily="34" charset="0"/>
              </a:rPr>
              <a:t>  </a:t>
            </a:r>
            <a:r>
              <a:rPr lang="en-US" sz="2800" dirty="0" smtClean="0">
                <a:solidFill>
                  <a:srgbClr val="0070C0"/>
                </a:solidFill>
                <a:latin typeface="Impact" panose="020B0806030902050204" pitchFamily="34" charset="0"/>
              </a:rPr>
              <a:t>SCHOOLS</a:t>
            </a:r>
            <a:endParaRPr lang="es-ES" sz="3600" b="1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659" y="2022168"/>
            <a:ext cx="8998587" cy="4469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919659" y="1622058"/>
            <a:ext cx="14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2000" dirty="0">
                <a:solidFill>
                  <a:srgbClr val="0070C0"/>
                </a:solidFill>
                <a:latin typeface="Impact" panose="020B0806030902050204" pitchFamily="34" charset="0"/>
              </a:rPr>
              <a:t>BARCELONA</a:t>
            </a:r>
          </a:p>
        </p:txBody>
      </p:sp>
      <p:sp>
        <p:nvSpPr>
          <p:cNvPr id="78" name="77 CuadroTexto"/>
          <p:cNvSpPr txBox="1"/>
          <p:nvPr/>
        </p:nvSpPr>
        <p:spPr>
          <a:xfrm>
            <a:off x="2315687" y="1637447"/>
            <a:ext cx="163879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1900" dirty="0">
                <a:solidFill>
                  <a:srgbClr val="0070C0"/>
                </a:solidFill>
                <a:latin typeface="Impact" panose="020B0806030902050204" pitchFamily="34" charset="0"/>
              </a:rPr>
              <a:t>CASTELLDEFELS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4072379" y="1622058"/>
            <a:ext cx="1140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000" dirty="0">
                <a:solidFill>
                  <a:srgbClr val="0070C0"/>
                </a:solidFill>
                <a:latin typeface="Impact" panose="020B0806030902050204" pitchFamily="34" charset="0"/>
              </a:rPr>
              <a:t>MANRESA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5418952" y="1386733"/>
            <a:ext cx="1406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rgbClr val="0070C0"/>
                </a:solidFill>
                <a:latin typeface="Impact" panose="020B0806030902050204" pitchFamily="34" charset="0"/>
              </a:rPr>
              <a:t>SANT CUGAT DEL VALLÈS</a:t>
            </a:r>
          </a:p>
        </p:txBody>
      </p:sp>
      <p:sp>
        <p:nvSpPr>
          <p:cNvPr id="52" name="51 CuadroTexto"/>
          <p:cNvSpPr txBox="1"/>
          <p:nvPr/>
        </p:nvSpPr>
        <p:spPr>
          <a:xfrm>
            <a:off x="6985262" y="1594816"/>
            <a:ext cx="1234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000" dirty="0">
                <a:solidFill>
                  <a:srgbClr val="0070C0"/>
                </a:solidFill>
                <a:latin typeface="Impact" panose="020B0806030902050204" pitchFamily="34" charset="0"/>
              </a:rPr>
              <a:t>TERRASSA</a:t>
            </a:r>
          </a:p>
        </p:txBody>
      </p:sp>
      <p:sp>
        <p:nvSpPr>
          <p:cNvPr id="80" name="79 CuadroTexto"/>
          <p:cNvSpPr txBox="1"/>
          <p:nvPr/>
        </p:nvSpPr>
        <p:spPr>
          <a:xfrm>
            <a:off x="8406867" y="1385531"/>
            <a:ext cx="1464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rgbClr val="0070C0"/>
                </a:solidFill>
                <a:latin typeface="Impact" panose="020B0806030902050204" pitchFamily="34" charset="0"/>
              </a:rPr>
              <a:t>VILANOVA </a:t>
            </a:r>
            <a:r>
              <a:rPr lang="ca-ES" dirty="0" smtClean="0">
                <a:solidFill>
                  <a:srgbClr val="0070C0"/>
                </a:solidFill>
                <a:latin typeface="Impact" panose="020B0806030902050204" pitchFamily="34" charset="0"/>
              </a:rPr>
              <a:t>I</a:t>
            </a:r>
          </a:p>
          <a:p>
            <a:pPr algn="ctr"/>
            <a:r>
              <a:rPr lang="ca-ES" dirty="0" smtClean="0">
                <a:solidFill>
                  <a:srgbClr val="0070C0"/>
                </a:solidFill>
                <a:latin typeface="Impact" panose="020B0806030902050204" pitchFamily="34" charset="0"/>
              </a:rPr>
              <a:t>LA GELTRÚ</a:t>
            </a:r>
            <a:endParaRPr lang="ca-ES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79" name="78 CuadroTexto"/>
          <p:cNvSpPr txBox="1"/>
          <p:nvPr/>
        </p:nvSpPr>
        <p:spPr>
          <a:xfrm>
            <a:off x="951858" y="3245806"/>
            <a:ext cx="1396028" cy="3170099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r>
              <a:rPr lang="ca-ES" sz="2000" dirty="0">
                <a:solidFill>
                  <a:schemeClr val="bg1"/>
                </a:solidFill>
                <a:latin typeface="Impact" panose="020B0806030902050204" pitchFamily="34" charset="0"/>
              </a:rPr>
              <a:t>EEBE </a:t>
            </a:r>
          </a:p>
          <a:p>
            <a:r>
              <a:rPr lang="es-ES" sz="2000" dirty="0">
                <a:solidFill>
                  <a:schemeClr val="bg1"/>
                </a:solidFill>
                <a:latin typeface="Impact" panose="020B0806030902050204" pitchFamily="34" charset="0"/>
              </a:rPr>
              <a:t>EPSEB</a:t>
            </a:r>
          </a:p>
          <a:p>
            <a:r>
              <a:rPr lang="ca-ES" sz="2000" dirty="0">
                <a:solidFill>
                  <a:schemeClr val="bg1"/>
                </a:solidFill>
                <a:latin typeface="Impact" panose="020B0806030902050204" pitchFamily="34" charset="0"/>
              </a:rPr>
              <a:t>ETSAB</a:t>
            </a:r>
          </a:p>
          <a:p>
            <a:r>
              <a:rPr lang="ca-ES" sz="2000" dirty="0">
                <a:solidFill>
                  <a:schemeClr val="bg1"/>
                </a:solidFill>
                <a:latin typeface="Impact" panose="020B0806030902050204" pitchFamily="34" charset="0"/>
              </a:rPr>
              <a:t>ETSECCPB</a:t>
            </a:r>
          </a:p>
          <a:p>
            <a:r>
              <a:rPr lang="ca-ES" sz="2000" u="sng" dirty="0">
                <a:solidFill>
                  <a:srgbClr val="FFFF00"/>
                </a:solidFill>
                <a:latin typeface="Impact" panose="020B0806030902050204" pitchFamily="34" charset="0"/>
              </a:rPr>
              <a:t>ETSEIB</a:t>
            </a:r>
          </a:p>
          <a:p>
            <a:r>
              <a:rPr lang="es-ES" sz="2000" dirty="0">
                <a:solidFill>
                  <a:schemeClr val="bg1"/>
                </a:solidFill>
                <a:latin typeface="Impact" panose="020B0806030902050204" pitchFamily="34" charset="0"/>
              </a:rPr>
              <a:t>ETSETB</a:t>
            </a:r>
          </a:p>
          <a:p>
            <a:r>
              <a:rPr lang="ca-ES" sz="2000" dirty="0">
                <a:solidFill>
                  <a:schemeClr val="bg1"/>
                </a:solidFill>
                <a:latin typeface="Impact" panose="020B0806030902050204" pitchFamily="34" charset="0"/>
              </a:rPr>
              <a:t>FIB</a:t>
            </a:r>
          </a:p>
          <a:p>
            <a:r>
              <a:rPr lang="pt-BR" sz="2000" dirty="0">
                <a:solidFill>
                  <a:schemeClr val="bg1"/>
                </a:solidFill>
                <a:latin typeface="Impact" panose="020B0806030902050204" pitchFamily="34" charset="0"/>
              </a:rPr>
              <a:t>FME</a:t>
            </a:r>
          </a:p>
          <a:p>
            <a:r>
              <a:rPr lang="ca-ES" sz="2000" dirty="0">
                <a:solidFill>
                  <a:schemeClr val="bg1"/>
                </a:solidFill>
                <a:latin typeface="Impact" panose="020B0806030902050204" pitchFamily="34" charset="0"/>
              </a:rPr>
              <a:t>FNB</a:t>
            </a:r>
          </a:p>
          <a:p>
            <a:r>
              <a:rPr lang="ca-ES" sz="2000" dirty="0" smtClean="0">
                <a:solidFill>
                  <a:schemeClr val="bg1"/>
                </a:solidFill>
                <a:latin typeface="Impact" panose="020B0806030902050204" pitchFamily="34" charset="0"/>
              </a:rPr>
              <a:t>CFIS</a:t>
            </a:r>
            <a:endParaRPr lang="ca-ES" dirty="0"/>
          </a:p>
        </p:txBody>
      </p:sp>
      <p:sp>
        <p:nvSpPr>
          <p:cNvPr id="14" name="13 CuadroTexto"/>
          <p:cNvSpPr txBox="1"/>
          <p:nvPr/>
        </p:nvSpPr>
        <p:spPr>
          <a:xfrm>
            <a:off x="2460820" y="5715805"/>
            <a:ext cx="1396028" cy="707886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r>
              <a:rPr lang="ca-ES" sz="2000" dirty="0">
                <a:solidFill>
                  <a:schemeClr val="bg1"/>
                </a:solidFill>
                <a:latin typeface="Impact" panose="020B0806030902050204" pitchFamily="34" charset="0"/>
              </a:rPr>
              <a:t>EETAC</a:t>
            </a:r>
          </a:p>
          <a:p>
            <a:r>
              <a:rPr lang="ca-ES" sz="2000" dirty="0">
                <a:solidFill>
                  <a:schemeClr val="bg1"/>
                </a:solidFill>
                <a:latin typeface="Impact" panose="020B0806030902050204" pitchFamily="34" charset="0"/>
              </a:rPr>
              <a:t>ESAB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3966357" y="6030438"/>
            <a:ext cx="1396028" cy="400110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r>
              <a:rPr lang="ca-ES" sz="2000" dirty="0">
                <a:solidFill>
                  <a:schemeClr val="bg1"/>
                </a:solidFill>
                <a:latin typeface="Impact" panose="020B0806030902050204" pitchFamily="34" charset="0"/>
              </a:rPr>
              <a:t>EPSEM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5440853" y="6031404"/>
            <a:ext cx="1396028" cy="400110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r>
              <a:rPr lang="ca-ES" sz="2000" dirty="0">
                <a:solidFill>
                  <a:schemeClr val="bg1"/>
                </a:solidFill>
                <a:latin typeface="Impact" panose="020B0806030902050204" pitchFamily="34" charset="0"/>
              </a:rPr>
              <a:t>ETSAV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6925887" y="5424813"/>
            <a:ext cx="1396028" cy="1015663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r>
              <a:rPr lang="ca-ES" sz="2000" dirty="0" smtClean="0">
                <a:solidFill>
                  <a:schemeClr val="bg1"/>
                </a:solidFill>
                <a:latin typeface="Impact" panose="020B0806030902050204" pitchFamily="34" charset="0"/>
              </a:rPr>
              <a:t>ESEIAAT</a:t>
            </a:r>
          </a:p>
          <a:p>
            <a:r>
              <a:rPr lang="ca-ES" sz="2000" dirty="0" smtClean="0">
                <a:solidFill>
                  <a:schemeClr val="bg1"/>
                </a:solidFill>
                <a:latin typeface="Impact" panose="020B0806030902050204" pitchFamily="34" charset="0"/>
              </a:rPr>
              <a:t>FOOT</a:t>
            </a:r>
          </a:p>
          <a:p>
            <a:r>
              <a:rPr lang="ca-ES" sz="2000" dirty="0">
                <a:solidFill>
                  <a:schemeClr val="bg1"/>
                </a:solidFill>
                <a:latin typeface="Impact" panose="020B0806030902050204" pitchFamily="34" charset="0"/>
              </a:rPr>
              <a:t>CITM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8442492" y="6019374"/>
            <a:ext cx="1396028" cy="400110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r>
              <a:rPr lang="ca-ES" sz="2000" dirty="0">
                <a:solidFill>
                  <a:schemeClr val="bg1"/>
                </a:solidFill>
                <a:latin typeface="Impact" panose="020B0806030902050204" pitchFamily="34" charset="0"/>
              </a:rPr>
              <a:t>EPSEVG</a:t>
            </a:r>
          </a:p>
        </p:txBody>
      </p:sp>
    </p:spTree>
    <p:extLst>
      <p:ext uri="{BB962C8B-B14F-4D97-AF65-F5344CB8AC3E}">
        <p14:creationId xmlns:p14="http://schemas.microsoft.com/office/powerpoint/2010/main" val="57536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16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8" r="75915"/>
          <a:stretch/>
        </p:blipFill>
        <p:spPr>
          <a:xfrm rot="10800000">
            <a:off x="9001495" y="-7250"/>
            <a:ext cx="3202491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0321" y="77431"/>
            <a:ext cx="10515600" cy="1325563"/>
          </a:xfrm>
        </p:spPr>
        <p:txBody>
          <a:bodyPr>
            <a:normAutofit/>
          </a:bodyPr>
          <a:lstStyle/>
          <a:p>
            <a:r>
              <a:rPr lang="en-GB" sz="4000" spc="300" dirty="0">
                <a:solidFill>
                  <a:srgbClr val="0070C0"/>
                </a:solidFill>
                <a:latin typeface="Impact" panose="020B0806030902050204" pitchFamily="34" charset="0"/>
              </a:rPr>
              <a:t>Where we are</a:t>
            </a:r>
            <a:r>
              <a:rPr lang="en-GB" sz="4000" spc="300" dirty="0" smtClean="0">
                <a:solidFill>
                  <a:srgbClr val="0070C0"/>
                </a:solidFill>
                <a:latin typeface="Impact" panose="020B0806030902050204" pitchFamily="34" charset="0"/>
              </a:rPr>
              <a:t>?</a:t>
            </a:r>
            <a:br>
              <a:rPr lang="en-GB" sz="4000" spc="300" dirty="0" smtClean="0">
                <a:solidFill>
                  <a:srgbClr val="0070C0"/>
                </a:solidFill>
                <a:latin typeface="Impact" panose="020B0806030902050204" pitchFamily="34" charset="0"/>
              </a:rPr>
            </a:br>
            <a:r>
              <a:rPr lang="en-GB" sz="4000" spc="300" dirty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r>
              <a:rPr lang="en-GB" sz="4000" spc="3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                          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ETSEIB </a:t>
            </a:r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South Campus 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82" y="1579417"/>
            <a:ext cx="6445271" cy="50592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649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0" t="7068" r="13778" b="10529"/>
          <a:stretch/>
        </p:blipFill>
        <p:spPr>
          <a:xfrm>
            <a:off x="6991350" y="0"/>
            <a:ext cx="520065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What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we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have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?</a:t>
            </a:r>
            <a:b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</a:b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Departments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(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Teaching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 and 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Research</a:t>
            </a:r>
            <a:r>
              <a:rPr lang="es-ES" sz="4000" dirty="0" smtClean="0">
                <a:solidFill>
                  <a:srgbClr val="0070C0"/>
                </a:solidFill>
                <a:latin typeface="Impact" panose="020B0806030902050204" pitchFamily="34" charset="0"/>
              </a:rPr>
              <a:t>)</a:t>
            </a: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838200" y="1786224"/>
            <a:ext cx="4113810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ca-ES" sz="2400" b="1" dirty="0" err="1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Departments</a:t>
            </a:r>
            <a:r>
              <a:rPr lang="ca-E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ca-ES" sz="2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16)</a:t>
            </a:r>
            <a:endParaRPr lang="ca-ES" sz="2400" b="1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Mathematics</a:t>
            </a:r>
            <a:endParaRPr lang="en-US" sz="1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Automatic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Control 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Management </a:t>
            </a:r>
            <a:endParaRPr lang="en-US" sz="18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Chemical Engineering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Electrical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Engineering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Electronic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Engineering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Fluid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Mechanics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Graphic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Expression in </a:t>
            </a: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Engineering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Heat </a:t>
            </a: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Engines</a:t>
            </a:r>
          </a:p>
          <a:p>
            <a:pPr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Physics </a:t>
            </a:r>
          </a:p>
          <a:p>
            <a:pPr marL="0" indent="0"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None/>
            </a:pPr>
            <a:endParaRPr lang="ca-ES" sz="1800" spc="300" dirty="0" smtClean="0">
              <a:solidFill>
                <a:srgbClr val="FF0000"/>
              </a:solidFill>
              <a:latin typeface="Impact" panose="020B080603090205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ES" sz="3200" dirty="0" smtClean="0"/>
          </a:p>
          <a:p>
            <a:endParaRPr lang="es-ES" sz="3200" dirty="0"/>
          </a:p>
        </p:txBody>
      </p:sp>
      <p:sp>
        <p:nvSpPr>
          <p:cNvPr id="7" name="Marcador de contenido 2"/>
          <p:cNvSpPr txBox="1">
            <a:spLocks/>
          </p:cNvSpPr>
          <p:nvPr/>
        </p:nvSpPr>
        <p:spPr>
          <a:xfrm>
            <a:off x="4493725" y="1784249"/>
            <a:ext cx="411381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Materials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Science and Metallurgy</a:t>
            </a:r>
          </a:p>
          <a:p>
            <a:pPr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Mechanical Engineering</a:t>
            </a:r>
          </a:p>
          <a:p>
            <a:pPr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Computer Science </a:t>
            </a:r>
          </a:p>
          <a:p>
            <a:pPr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s-ES" sz="1800" dirty="0">
                <a:ea typeface="Calibri" panose="020F0502020204030204" pitchFamily="34" charset="0"/>
                <a:cs typeface="Times New Roman" panose="02020603050405020304" pitchFamily="18" charset="0"/>
              </a:rPr>
              <a:t>Project and </a:t>
            </a:r>
            <a:r>
              <a:rPr lang="es-ES" sz="1800" dirty="0" err="1">
                <a:ea typeface="Calibri" panose="020F0502020204030204" pitchFamily="34" charset="0"/>
                <a:cs typeface="Times New Roman" panose="02020603050405020304" pitchFamily="18" charset="0"/>
              </a:rPr>
              <a:t>Construction</a:t>
            </a:r>
            <a:r>
              <a:rPr lang="es-ES" sz="1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800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Engineering</a:t>
            </a:r>
            <a:endParaRPr lang="es-ES" sz="18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Statistics &amp; Operations Research</a:t>
            </a:r>
          </a:p>
          <a:p>
            <a:pPr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Strength </a:t>
            </a: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of Materials and Structural Engineering </a:t>
            </a:r>
            <a:endParaRPr lang="es-ES" sz="3200" dirty="0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95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24" t="7068" r="13778" b="10529"/>
          <a:stretch/>
        </p:blipFill>
        <p:spPr>
          <a:xfrm>
            <a:off x="9381506" y="0"/>
            <a:ext cx="2810494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>
                <a:solidFill>
                  <a:srgbClr val="0070C0"/>
                </a:solidFill>
                <a:latin typeface="Impact" panose="020B0806030902050204" pitchFamily="34" charset="0"/>
              </a:rPr>
              <a:t>ETSEIB </a:t>
            </a:r>
            <a:r>
              <a:rPr lang="es-ES" sz="4000" dirty="0" err="1" smtClean="0">
                <a:solidFill>
                  <a:srgbClr val="0070C0"/>
                </a:solidFill>
                <a:latin typeface="Impact" panose="020B0806030902050204" pitchFamily="34" charset="0"/>
              </a:rPr>
              <a:t>Research</a:t>
            </a:r>
            <a:endParaRPr lang="es-E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838198" y="1703099"/>
            <a:ext cx="7142019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ca-ES" sz="2400" b="1" dirty="0" err="1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Research</a:t>
            </a:r>
            <a:r>
              <a:rPr lang="ca-ES" sz="2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Institutes (2)</a:t>
            </a: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</a:t>
            </a:r>
            <a:r>
              <a:rPr lang="en-US" sz="1800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Institute of Energy </a:t>
            </a:r>
            <a:r>
              <a:rPr lang="en-US" sz="18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Techniques</a:t>
            </a:r>
          </a:p>
          <a:p>
            <a:pPr lvl="1"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Calibri" panose="020F0502020204030204" pitchFamily="34" charset="0"/>
              <a:buChar char="-"/>
            </a:pPr>
            <a:r>
              <a:rPr lang="en-US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ea typeface="Calibri" panose="020F0502020204030204" pitchFamily="34" charset="0"/>
                <a:cs typeface="Times New Roman" panose="02020603050405020304" pitchFamily="18" charset="0"/>
              </a:rPr>
              <a:t>Energy developments</a:t>
            </a:r>
          </a:p>
          <a:p>
            <a:pPr lvl="1"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Calibri" panose="020F0502020204030204" pitchFamily="34" charset="0"/>
              <a:buChar char="-"/>
            </a:pPr>
            <a:r>
              <a:rPr lang="en-US" sz="1600" dirty="0">
                <a:ea typeface="Calibri" panose="020F0502020204030204" pitchFamily="34" charset="0"/>
                <a:cs typeface="Times New Roman" panose="02020603050405020304" pitchFamily="18" charset="0"/>
              </a:rPr>
              <a:t> Dosimetry and Medical Radiation Physics</a:t>
            </a:r>
          </a:p>
          <a:p>
            <a:pPr lvl="1"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Calibri" panose="020F0502020204030204" pitchFamily="34" charset="0"/>
              <a:buChar char="-"/>
            </a:pPr>
            <a:r>
              <a:rPr lang="en-US" sz="1600" dirty="0">
                <a:ea typeface="Calibri" panose="020F0502020204030204" pitchFamily="34" charset="0"/>
                <a:cs typeface="Times New Roman" panose="02020603050405020304" pitchFamily="18" charset="0"/>
              </a:rPr>
              <a:t> Nuclear physics and accelerators</a:t>
            </a:r>
          </a:p>
          <a:p>
            <a:pPr lvl="1"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Calibri" panose="020F0502020204030204" pitchFamily="34" charset="0"/>
              <a:buChar char="-"/>
            </a:pPr>
            <a:r>
              <a:rPr lang="en-US" sz="1600" dirty="0">
                <a:ea typeface="Calibri" panose="020F0502020204030204" pitchFamily="34" charset="0"/>
                <a:cs typeface="Times New Roman" panose="02020603050405020304" pitchFamily="18" charset="0"/>
              </a:rPr>
              <a:t> Radioactivity and the environment</a:t>
            </a:r>
          </a:p>
          <a:p>
            <a:pPr marL="0" indent="0"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None/>
            </a:pPr>
            <a:endParaRPr lang="en-US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700"/>
              </a:spcBef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70C0"/>
                </a:solidFill>
                <a:latin typeface="Impact" panose="020B080603090205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IOC</a:t>
            </a:r>
            <a:r>
              <a:rPr lang="en-US" sz="1800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Institute of Industrial and Control Engineering </a:t>
            </a:r>
            <a:endParaRPr lang="en-US" sz="16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Calibri" panose="020F0502020204030204" pitchFamily="34" charset="0"/>
              <a:buChar char="-"/>
            </a:pPr>
            <a:r>
              <a:rPr lang="en-US" sz="1600" dirty="0">
                <a:ea typeface="Calibri" panose="020F0502020204030204" pitchFamily="34" charset="0"/>
                <a:cs typeface="Times New Roman" panose="02020603050405020304" pitchFamily="18" charset="0"/>
              </a:rPr>
              <a:t> Advanced control of energy systems</a:t>
            </a:r>
          </a:p>
          <a:p>
            <a:pPr lvl="1"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Calibri" panose="020F0502020204030204" pitchFamily="34" charset="0"/>
              <a:buChar char="-"/>
            </a:pPr>
            <a:r>
              <a:rPr lang="en-US" sz="1600" dirty="0">
                <a:ea typeface="Calibri" panose="020F0502020204030204" pitchFamily="34" charset="0"/>
                <a:cs typeface="Times New Roman" panose="02020603050405020304" pitchFamily="18" charset="0"/>
              </a:rPr>
              <a:t> Industrial Engineering and Logistics</a:t>
            </a:r>
          </a:p>
          <a:p>
            <a:pPr lvl="1"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Calibri" panose="020F0502020204030204" pitchFamily="34" charset="0"/>
              <a:buChar char="-"/>
            </a:pPr>
            <a:r>
              <a:rPr lang="en-US" sz="1600" dirty="0">
                <a:ea typeface="Calibri" panose="020F0502020204030204" pitchFamily="34" charset="0"/>
                <a:cs typeface="Times New Roman" panose="02020603050405020304" pitchFamily="18" charset="0"/>
              </a:rPr>
              <a:t> Equal opportunities on Architecture, Science and Technology</a:t>
            </a:r>
          </a:p>
          <a:p>
            <a:pPr lvl="1">
              <a:lnSpc>
                <a:spcPct val="107000"/>
              </a:lnSpc>
              <a:spcBef>
                <a:spcPts val="700"/>
              </a:spcBef>
              <a:buClr>
                <a:srgbClr val="0070C0"/>
              </a:buClr>
              <a:buFont typeface="Calibri" panose="020F0502020204030204" pitchFamily="34" charset="0"/>
              <a:buChar char="-"/>
            </a:pPr>
            <a:r>
              <a:rPr lang="en-US" sz="1600" dirty="0">
                <a:ea typeface="Calibri" panose="020F0502020204030204" pitchFamily="34" charset="0"/>
                <a:cs typeface="Times New Roman" panose="02020603050405020304" pitchFamily="18" charset="0"/>
              </a:rPr>
              <a:t> Service and Industrial Robotics</a:t>
            </a:r>
          </a:p>
          <a:p>
            <a:pPr marL="0" indent="0">
              <a:buNone/>
            </a:pPr>
            <a:endParaRPr lang="es-ES" sz="3200" dirty="0" smtClean="0"/>
          </a:p>
          <a:p>
            <a:endParaRPr lang="es-ES" sz="3200" dirty="0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32"/>
          <a:stretch/>
        </p:blipFill>
        <p:spPr>
          <a:xfrm>
            <a:off x="9902581" y="5566527"/>
            <a:ext cx="1786681" cy="11078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" t="6645" r="4563"/>
          <a:stretch/>
        </p:blipFill>
        <p:spPr bwMode="auto">
          <a:xfrm>
            <a:off x="5638142" y="1364213"/>
            <a:ext cx="1650671" cy="14909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" t="4123" r="5212" b="12129"/>
          <a:stretch/>
        </p:blipFill>
        <p:spPr bwMode="auto">
          <a:xfrm>
            <a:off x="7536540" y="1376813"/>
            <a:ext cx="1615045" cy="17219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" t="5871" r="5212" b="15463"/>
          <a:stretch/>
        </p:blipFill>
        <p:spPr bwMode="auto">
          <a:xfrm>
            <a:off x="7524665" y="3220867"/>
            <a:ext cx="1626920" cy="12045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" t="11054" r="8489" b="5199"/>
          <a:stretch/>
        </p:blipFill>
        <p:spPr bwMode="auto">
          <a:xfrm>
            <a:off x="7524665" y="4597584"/>
            <a:ext cx="1626920" cy="19823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300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63"/>
    </mc:Choice>
    <mc:Fallback xmlns="">
      <p:transition spd="slow" advTm="21263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1556</TotalTime>
  <Words>1351</Words>
  <Application>Microsoft Office PowerPoint</Application>
  <PresentationFormat>Pantalla panoràmica</PresentationFormat>
  <Paragraphs>337</Paragraphs>
  <Slides>28</Slides>
  <Notes>20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7</vt:i4>
      </vt:variant>
      <vt:variant>
        <vt:lpstr>Tema</vt:lpstr>
      </vt:variant>
      <vt:variant>
        <vt:i4>1</vt:i4>
      </vt:variant>
      <vt:variant>
        <vt:lpstr>Títols de les diapositives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Impact</vt:lpstr>
      <vt:lpstr>Times New Roman</vt:lpstr>
      <vt:lpstr>Verdana</vt:lpstr>
      <vt:lpstr>Wingdings</vt:lpstr>
      <vt:lpstr>Tema de Office</vt:lpstr>
      <vt:lpstr>Presentació del PowerPoint</vt:lpstr>
      <vt:lpstr> Barcelona School of Industrial Engineering - UPC </vt:lpstr>
      <vt:lpstr>ETSEIB belongs to UPC </vt:lpstr>
      <vt:lpstr>UPC is the university for people who contribute to imagining the future  and moving the world.</vt:lpstr>
      <vt:lpstr>UPC  SCHOOLS</vt:lpstr>
      <vt:lpstr>UPC  SCHOOLS</vt:lpstr>
      <vt:lpstr>Where we are?                             ETSEIB South Campus </vt:lpstr>
      <vt:lpstr>What we have? Departments (Teaching and Research)</vt:lpstr>
      <vt:lpstr>ETSEIB Research</vt:lpstr>
      <vt:lpstr>ETSEIB Research</vt:lpstr>
      <vt:lpstr>ETSEIB Research</vt:lpstr>
      <vt:lpstr>ETSEIB Research</vt:lpstr>
      <vt:lpstr>ETSEIB Facilities</vt:lpstr>
      <vt:lpstr>What we teach? ETSEIB Studies</vt:lpstr>
      <vt:lpstr>Studies (1) Bachelor’s degrees</vt:lpstr>
      <vt:lpstr>Studies (2) Master’s degrees</vt:lpstr>
      <vt:lpstr>Studies (3) Master’s degrees</vt:lpstr>
      <vt:lpstr>Studies (4) Doctoral programmes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Presentació del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R+D+i a l’ETSEIB- UPC</dc:title>
  <dc:creator>user</dc:creator>
  <cp:lastModifiedBy>Ana Maria Brau Riera</cp:lastModifiedBy>
  <cp:revision>154</cp:revision>
  <cp:lastPrinted>2017-07-28T10:03:32Z</cp:lastPrinted>
  <dcterms:created xsi:type="dcterms:W3CDTF">2014-11-12T13:35:52Z</dcterms:created>
  <dcterms:modified xsi:type="dcterms:W3CDTF">2019-09-10T08:01:04Z</dcterms:modified>
</cp:coreProperties>
</file>